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7" r:id="rId4"/>
    <p:sldId id="276" r:id="rId5"/>
    <p:sldId id="277" r:id="rId6"/>
    <p:sldId id="264" r:id="rId7"/>
    <p:sldId id="278" r:id="rId8"/>
    <p:sldId id="279" r:id="rId9"/>
    <p:sldId id="266" r:id="rId10"/>
    <p:sldId id="261" r:id="rId11"/>
    <p:sldId id="280" r:id="rId12"/>
    <p:sldId id="283" r:id="rId13"/>
    <p:sldId id="260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19E"/>
    <a:srgbClr val="BCE4E5"/>
    <a:srgbClr val="549993"/>
    <a:srgbClr val="FEE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07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58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719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6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33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2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15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72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19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61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51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2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775234" y="1689343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081709" y="2900931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C80A5A-72BA-45B9-A254-2A8D09624ECF}"/>
              </a:ext>
            </a:extLst>
          </p:cNvPr>
          <p:cNvSpPr txBox="1"/>
          <p:nvPr/>
        </p:nvSpPr>
        <p:spPr>
          <a:xfrm>
            <a:off x="158726" y="200531"/>
            <a:ext cx="270058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+mj-lt"/>
              </a:rPr>
              <a:t>CHỦ ĐỀ 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10</a:t>
            </a:r>
            <a:endParaRPr lang="vi-VN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52564" y="169752"/>
            <a:ext cx="8329836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8542"/>
          <a:stretch/>
        </p:blipFill>
        <p:spPr>
          <a:xfrm>
            <a:off x="9982750" y="4543082"/>
            <a:ext cx="2120330" cy="2314918"/>
          </a:xfrm>
          <a:prstGeom prst="rect">
            <a:avLst/>
          </a:prstGeom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4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086" y="200531"/>
            <a:ext cx="16981715" cy="691609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09020" y="3158522"/>
            <a:ext cx="804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j-lt"/>
              </a:rPr>
              <a:t>BÀI 54: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j-lt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159318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988366" y="387892"/>
            <a:ext cx="6334539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4598442" y="2374645"/>
            <a:ext cx="3114385" cy="255454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atin typeface="Arial" panose="020B0604020202020204" pitchFamily="34" charset="0"/>
                <a:ea typeface="新蒂下午茶基本版" panose="03000600000000000000" pitchFamily="66" charset="-122"/>
              </a:rPr>
              <a:t>Trò</a:t>
            </a:r>
            <a:r>
              <a:rPr lang="en-US" altLang="zh-CN" sz="8000" b="1" dirty="0">
                <a:latin typeface="Arial" panose="020B0604020202020204" pitchFamily="34" charset="0"/>
                <a:ea typeface="新蒂下午茶基本版" panose="03000600000000000000" pitchFamily="66" charset="-122"/>
              </a:rPr>
              <a:t> </a:t>
            </a:r>
            <a:r>
              <a:rPr lang="en-US" altLang="zh-CN" sz="8000" b="1" dirty="0" err="1">
                <a:latin typeface="Arial" panose="020B0604020202020204" pitchFamily="34" charset="0"/>
                <a:ea typeface="新蒂下午茶基本版" panose="03000600000000000000" pitchFamily="66" charset="-122"/>
              </a:rPr>
              <a:t>chơi</a:t>
            </a:r>
            <a:endParaRPr lang="zh-CN" altLang="en-US" sz="8000" b="1" dirty="0">
              <a:latin typeface="Arial" panose="020B0604020202020204" pitchFamily="34" charset="0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881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7258" y="-11355"/>
            <a:ext cx="12192001" cy="6900866"/>
            <a:chOff x="-1" y="0"/>
            <a:chExt cx="12192001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1" y="936114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10438295" y="-252484"/>
            <a:ext cx="1906105" cy="1913298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51" name="Picture 15" descr="FISH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67" y="1215212"/>
            <a:ext cx="2561089" cy="21045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49" name="Picture 1" descr="FISH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7" y="5315842"/>
            <a:ext cx="1761898" cy="136889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053" name="Picture 25" descr="FISH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840" y="5431906"/>
            <a:ext cx="1761445" cy="131803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0" name="Picture 2" descr="FISH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01" y="5382149"/>
            <a:ext cx="1972356" cy="147585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4" name="Picture 6" descr="FISH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120" y="5381975"/>
            <a:ext cx="1699760" cy="1320616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052" name="Picture 4" descr="FISH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5212"/>
            <a:ext cx="2807381" cy="20655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580570" y="-11355"/>
            <a:ext cx="6531429" cy="120032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69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57625" algn="l"/>
              </a:tabLst>
            </a:pP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Trò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3600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Nối</a:t>
            </a:r>
            <a:r>
              <a:rPr lang="en-US" sz="3600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mẹ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con.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liền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sau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mẹ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69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57625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15" descr="FISH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675" y="1215212"/>
            <a:ext cx="2455408" cy="206557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6" name="Picture 4" descr="FISH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938" y="1398853"/>
            <a:ext cx="2610713" cy="192087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7" name="Picture 6" descr="FISH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961" y="5566442"/>
            <a:ext cx="1595963" cy="123997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915224" y="1910597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115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8326177" y="5813923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399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5675499" y="5769753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116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3482626" y="5723289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999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698337" y="5765284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405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10431034" y="1960321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398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7499689" y="1941746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998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3895870" y="1990471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404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10564860" y="5903673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400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1067624" y="2062997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8" name="Folded Corner 37">
            <a:extLst>
              <a:ext uri="{FF2B5EF4-FFF2-40B4-BE49-F238E27FC236}">
                <a16:creationId xmlns:a16="http://schemas.microsoft.com/office/drawing/2014/main" id="{6A101688-9D92-4442-A011-642B13C15428}"/>
              </a:ext>
            </a:extLst>
          </p:cNvPr>
          <p:cNvSpPr/>
          <p:nvPr/>
        </p:nvSpPr>
        <p:spPr>
          <a:xfrm>
            <a:off x="10176095" y="3188981"/>
            <a:ext cx="2074063" cy="2046410"/>
          </a:xfrm>
          <a:prstGeom prst="foldedCorner">
            <a:avLst/>
          </a:prstGeom>
          <a:solidFill>
            <a:srgbClr val="FFF89A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chemeClr val="tx1"/>
                </a:solidFill>
              </a:rPr>
              <a:t>Note: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GV </a:t>
            </a:r>
            <a:r>
              <a:rPr lang="en-US" sz="2400" dirty="0" err="1">
                <a:solidFill>
                  <a:schemeClr val="tx1"/>
                </a:solidFill>
              </a:rPr>
              <a:t>chuẩn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sẵn</a:t>
            </a:r>
            <a:r>
              <a:rPr lang="en-US" sz="2400" dirty="0">
                <a:solidFill>
                  <a:schemeClr val="tx1"/>
                </a:solidFill>
              </a:rPr>
              <a:t> 2 </a:t>
            </a:r>
            <a:r>
              <a:rPr lang="en-US" sz="2400" dirty="0" err="1">
                <a:solidFill>
                  <a:schemeClr val="tx1"/>
                </a:solidFill>
              </a:rPr>
              <a:t>bảng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phụ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x-none" sz="2400">
                <a:solidFill>
                  <a:schemeClr val="tx1"/>
                </a:solidFill>
              </a:rPr>
              <a:t>.</a:t>
            </a:r>
            <a:endParaRPr lang="x-non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7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235200" y="271211"/>
            <a:ext cx="8273143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1669144" y="2173160"/>
            <a:ext cx="9042400" cy="255454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atin typeface="Arial" panose="020B0604020202020204" pitchFamily="34" charset="0"/>
                <a:ea typeface="新蒂下午茶基本版" panose="03000600000000000000" pitchFamily="66" charset="-122"/>
              </a:rPr>
              <a:t>Chúc</a:t>
            </a:r>
            <a:r>
              <a:rPr lang="en-US" altLang="zh-CN" sz="8000" b="1" dirty="0">
                <a:latin typeface="Arial" panose="020B0604020202020204" pitchFamily="34" charset="0"/>
                <a:ea typeface="新蒂下午茶基本版" panose="03000600000000000000" pitchFamily="66" charset="-122"/>
              </a:rPr>
              <a:t> </a:t>
            </a:r>
            <a:r>
              <a:rPr lang="en-US" altLang="zh-CN" sz="8000" b="1" dirty="0" err="1">
                <a:latin typeface="Arial" panose="020B0604020202020204" pitchFamily="34" charset="0"/>
                <a:ea typeface="新蒂下午茶基本版" panose="03000600000000000000" pitchFamily="66" charset="-122"/>
              </a:rPr>
              <a:t>các</a:t>
            </a:r>
            <a:r>
              <a:rPr lang="en-US" altLang="zh-CN" sz="8000" b="1" dirty="0">
                <a:latin typeface="Arial" panose="020B0604020202020204" pitchFamily="34" charset="0"/>
                <a:ea typeface="新蒂下午茶基本版" panose="03000600000000000000" pitchFamily="66" charset="-122"/>
              </a:rPr>
              <a:t> </a:t>
            </a:r>
            <a:r>
              <a:rPr lang="en-US" altLang="zh-CN" sz="8000" b="1" dirty="0" err="1">
                <a:latin typeface="Arial" panose="020B0604020202020204" pitchFamily="34" charset="0"/>
                <a:ea typeface="新蒂下午茶基本版" panose="03000600000000000000" pitchFamily="66" charset="-122"/>
              </a:rPr>
              <a:t>em</a:t>
            </a:r>
            <a:r>
              <a:rPr lang="en-US" altLang="zh-CN" sz="8000" b="1" dirty="0">
                <a:latin typeface="Arial" panose="020B0604020202020204" pitchFamily="34" charset="0"/>
                <a:ea typeface="新蒂下午茶基本版" panose="03000600000000000000" pitchFamily="66" charset="-122"/>
              </a:rPr>
              <a:t> </a:t>
            </a:r>
            <a:r>
              <a:rPr lang="en-US" altLang="zh-CN" sz="8000" b="1" dirty="0" err="1">
                <a:latin typeface="Arial" panose="020B0604020202020204" pitchFamily="34" charset="0"/>
                <a:ea typeface="新蒂下午茶基本版" panose="03000600000000000000" pitchFamily="66" charset="-122"/>
              </a:rPr>
              <a:t>ngoan</a:t>
            </a:r>
            <a:r>
              <a:rPr lang="en-US" altLang="zh-CN" sz="8000" b="1" dirty="0">
                <a:latin typeface="Arial" panose="020B0604020202020204" pitchFamily="34" charset="0"/>
                <a:ea typeface="新蒂下午茶基本版" panose="03000600000000000000" pitchFamily="66" charset="-122"/>
              </a:rPr>
              <a:t>, </a:t>
            </a:r>
            <a:r>
              <a:rPr lang="en-US" altLang="zh-CN" sz="8000" b="1" dirty="0" err="1">
                <a:latin typeface="Arial" panose="020B0604020202020204" pitchFamily="34" charset="0"/>
                <a:ea typeface="新蒂下午茶基本版" panose="03000600000000000000" pitchFamily="66" charset="-122"/>
              </a:rPr>
              <a:t>học</a:t>
            </a:r>
            <a:r>
              <a:rPr lang="en-US" altLang="zh-CN" sz="8000" b="1" dirty="0">
                <a:latin typeface="Arial" panose="020B0604020202020204" pitchFamily="34" charset="0"/>
                <a:ea typeface="新蒂下午茶基本版" panose="03000600000000000000" pitchFamily="66" charset="-122"/>
              </a:rPr>
              <a:t> </a:t>
            </a:r>
            <a:r>
              <a:rPr lang="en-US" altLang="zh-CN" sz="8000" b="1" dirty="0" err="1">
                <a:latin typeface="Arial" panose="020B0604020202020204" pitchFamily="34" charset="0"/>
                <a:ea typeface="新蒂下午茶基本版" panose="03000600000000000000" pitchFamily="66" charset="-122"/>
              </a:rPr>
              <a:t>giỏi</a:t>
            </a:r>
            <a:endParaRPr lang="zh-CN" altLang="en-US" sz="8000" b="1" dirty="0">
              <a:latin typeface="Arial" panose="020B0604020202020204" pitchFamily="34" charset="0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587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4355407" y="3303795"/>
            <a:ext cx="3860796" cy="35970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58933" y="1198226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699893" y="3666824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458932" y="2630951"/>
            <a:ext cx="11341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atin typeface="Arial" panose="020B0604020202020204" pitchFamily="34" charset="0"/>
                <a:ea typeface="新蒂下午茶基本版" panose="03000600000000000000" pitchFamily="66" charset="-122"/>
              </a:rPr>
              <a:t>CẢM ƠN QUÝ THẦY CÔ</a:t>
            </a:r>
            <a:endParaRPr lang="zh-CN" altLang="en-US" sz="5400" b="1" dirty="0">
              <a:latin typeface="Arial" panose="020B0604020202020204" pitchFamily="34" charset="0"/>
              <a:ea typeface="新蒂下午茶基本版" panose="03000600000000000000" pitchFamily="66" charset="-122"/>
            </a:endParaRPr>
          </a:p>
        </p:txBody>
      </p:sp>
      <p:sp>
        <p:nvSpPr>
          <p:cNvPr id="19" name="矩形 23"/>
          <p:cNvSpPr>
            <a:spLocks noChangeArrowheads="1"/>
          </p:cNvSpPr>
          <p:nvPr/>
        </p:nvSpPr>
        <p:spPr bwMode="auto">
          <a:xfrm>
            <a:off x="3925319" y="6223281"/>
            <a:ext cx="472097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THIS IS A ART TEMPLATE , THANK YOU WATCHING THIS ONE.</a:t>
            </a:r>
          </a:p>
        </p:txBody>
      </p:sp>
    </p:spTree>
    <p:extLst>
      <p:ext uri="{BB962C8B-B14F-4D97-AF65-F5344CB8AC3E}">
        <p14:creationId xmlns:p14="http://schemas.microsoft.com/office/powerpoint/2010/main" val="3668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1233714" y="-388596"/>
            <a:ext cx="9187543" cy="7678057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2423885" y="2957514"/>
            <a:ext cx="7344229" cy="1323439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FF0000"/>
                </a:solidFill>
                <a:latin typeface="Arial" panose="020B0604020202020204" pitchFamily="34" charset="0"/>
                <a:ea typeface="新蒂下午茶基本版" panose="03000600000000000000" pitchFamily="66" charset="-122"/>
              </a:rPr>
              <a:t>KHỞI  ĐỘNG</a:t>
            </a:r>
            <a:endParaRPr lang="zh-CN" altLang="en-US" sz="8000" b="1" dirty="0">
              <a:solidFill>
                <a:srgbClr val="FF0000"/>
              </a:solidFill>
              <a:latin typeface="Arial" panose="020B0604020202020204" pitchFamily="34" charset="0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53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72568" y="40143"/>
            <a:ext cx="12192003" cy="6900866"/>
            <a:chOff x="0" y="0"/>
            <a:chExt cx="12192003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3" y="2953917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Trò chơi khởi động lớp học - Trò chơi vui Gọi tê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456" y="261257"/>
            <a:ext cx="11422744" cy="5693913"/>
          </a:xfrm>
          <a:prstGeom prst="rect">
            <a:avLst/>
          </a:prstGeom>
        </p:spPr>
      </p:pic>
      <p:sp>
        <p:nvSpPr>
          <p:cNvPr id="25" name="Folded Corner 24">
            <a:extLst>
              <a:ext uri="{FF2B5EF4-FFF2-40B4-BE49-F238E27FC236}">
                <a16:creationId xmlns:a16="http://schemas.microsoft.com/office/drawing/2014/main" id="{6A101688-9D92-4442-A011-642B13C15428}"/>
              </a:ext>
            </a:extLst>
          </p:cNvPr>
          <p:cNvSpPr/>
          <p:nvPr/>
        </p:nvSpPr>
        <p:spPr>
          <a:xfrm>
            <a:off x="10117937" y="0"/>
            <a:ext cx="2074063" cy="2046410"/>
          </a:xfrm>
          <a:prstGeom prst="foldedCorner">
            <a:avLst/>
          </a:prstGeom>
          <a:solidFill>
            <a:srgbClr val="FFF89A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chemeClr val="tx1"/>
                </a:solidFill>
              </a:rPr>
              <a:t>Note: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GV </a:t>
            </a:r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trước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x-none" sz="2400">
                <a:solidFill>
                  <a:schemeClr val="tx1"/>
                </a:solidFill>
              </a:rPr>
              <a:t>.</a:t>
            </a:r>
            <a:endParaRPr lang="x-non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1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8542"/>
          <a:stretch/>
        </p:blipFill>
        <p:spPr>
          <a:xfrm>
            <a:off x="10154472" y="4731656"/>
            <a:ext cx="2037528" cy="2224517"/>
          </a:xfrm>
          <a:prstGeom prst="rect">
            <a:avLst/>
          </a:prstGeom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4"/>
          <p:cNvSpPr txBox="1"/>
          <p:nvPr/>
        </p:nvSpPr>
        <p:spPr>
          <a:xfrm>
            <a:off x="2743200" y="2921000"/>
            <a:ext cx="6604000" cy="123110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7200" noProof="0" dirty="0" err="1">
                <a:solidFill>
                  <a:srgbClr val="C00000"/>
                </a:solidFill>
                <a:latin typeface="Arial-Rounded" panose="020B0500000000000000" pitchFamily="34" charset="0"/>
                <a:ea typeface="Arial" panose="020B0604020202020204" pitchFamily="34" charset="0"/>
                <a:cs typeface="Arial-Rounded" panose="020B0500000000000000" pitchFamily="34" charset="0"/>
              </a:rPr>
              <a:t>Hoạt</a:t>
            </a:r>
            <a:r>
              <a:rPr lang="en-US" altLang="en-US" sz="7200" noProof="0" dirty="0">
                <a:solidFill>
                  <a:srgbClr val="C00000"/>
                </a:solidFill>
                <a:latin typeface="Arial-Rounded" panose="020B0500000000000000" pitchFamily="34" charset="0"/>
                <a:ea typeface="Arial" panose="020B0604020202020204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7200" noProof="0" dirty="0" err="1">
                <a:solidFill>
                  <a:srgbClr val="C00000"/>
                </a:solidFill>
                <a:latin typeface="Arial-Rounded" panose="020B0500000000000000" pitchFamily="34" charset="0"/>
                <a:ea typeface="Arial" panose="020B0604020202020204" pitchFamily="34" charset="0"/>
                <a:cs typeface="Arial-Rounded" panose="020B0500000000000000" pitchFamily="34" charset="0"/>
              </a:rPr>
              <a:t>động</a:t>
            </a: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" panose="020B0604020202020204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-249267" y="4210272"/>
            <a:ext cx="2818296" cy="262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8542"/>
          <a:stretch/>
        </p:blipFill>
        <p:spPr>
          <a:xfrm>
            <a:off x="10154472" y="4731656"/>
            <a:ext cx="2037528" cy="2224517"/>
          </a:xfrm>
          <a:prstGeom prst="rect">
            <a:avLst/>
          </a:prstGeom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4420287-8A30-7B48-8522-71085A870347}"/>
              </a:ext>
            </a:extLst>
          </p:cNvPr>
          <p:cNvGrpSpPr/>
          <p:nvPr/>
        </p:nvGrpSpPr>
        <p:grpSpPr>
          <a:xfrm>
            <a:off x="159658" y="205937"/>
            <a:ext cx="2772230" cy="570588"/>
            <a:chOff x="1183343" y="1464304"/>
            <a:chExt cx="1106531" cy="57058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5D716E-1406-A548-B7CB-BECFA6392832}"/>
                </a:ext>
              </a:extLst>
            </p:cNvPr>
            <p:cNvSpPr txBox="1"/>
            <p:nvPr/>
          </p:nvSpPr>
          <p:spPr>
            <a:xfrm>
              <a:off x="1907511" y="1511671"/>
              <a:ext cx="382363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05F96C2-5844-FD44-B8C8-D3D222331795}"/>
                </a:ext>
              </a:extLst>
            </p:cNvPr>
            <p:cNvSpPr/>
            <p:nvPr/>
          </p:nvSpPr>
          <p:spPr>
            <a:xfrm>
              <a:off x="1183343" y="1464304"/>
              <a:ext cx="724169" cy="57058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Bài</a:t>
              </a:r>
              <a:r>
                <a:rPr lang="en-US" sz="3600" b="1" dirty="0"/>
                <a:t> 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E3775E-4329-0943-97A0-227D4C3A9A32}"/>
              </a:ext>
            </a:extLst>
          </p:cNvPr>
          <p:cNvGrpSpPr/>
          <p:nvPr/>
        </p:nvGrpSpPr>
        <p:grpSpPr>
          <a:xfrm>
            <a:off x="863602" y="1369706"/>
            <a:ext cx="9196244" cy="4635749"/>
            <a:chOff x="863602" y="1369706"/>
            <a:chExt cx="9196244" cy="463574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448EAF3-D0D3-7C41-85A5-D7C73D2D19BD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H</a:t>
              </a:r>
              <a:r>
                <a:rPr lang="en-US" sz="2800" dirty="0">
                  <a:solidFill>
                    <a:schemeClr val="tx1"/>
                  </a:solidFill>
                </a:rPr>
                <a:t>a</a:t>
              </a:r>
              <a:r>
                <a:rPr lang="x-none" sz="2800" dirty="0">
                  <a:solidFill>
                    <a:schemeClr val="tx1"/>
                  </a:solidFill>
                </a:rPr>
                <a:t>i trăm ba mươi mốt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632742F-6A53-0441-8CAD-17A5BE7A415C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Bảy trăm chín mươi tư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4F758BC-1758-AB4C-A7E5-C9E29B35124B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Sáu trăm linh một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272470B-5FA4-484E-B750-F81407CC8964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Tám trăm năm mươi lăm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669AA3C-B3F7-8846-A9A0-9F2790E54855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5F0E5C-4D04-3449-AADA-030FF828214C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797A230-5AB1-5C41-A68C-4653E32FE8CE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FDF1BFE-8EDE-334E-B423-764C97754CD8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11C7839-FC73-9047-A817-52E9F63A9EF3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96627C5-37EF-894C-A3B9-EDC74916A059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7CD4BC-DE37-284B-BB93-63BD46AD2C37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DC00996-97F9-7943-8704-0E30485AF491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2111E86-FE5F-DB49-A691-0BA05A710267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231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77819E0-5ACB-544A-AB99-0D0C2C8CE4CE}"/>
              </a:ext>
            </a:extLst>
          </p:cNvPr>
          <p:cNvSpPr txBox="1"/>
          <p:nvPr/>
        </p:nvSpPr>
        <p:spPr>
          <a:xfrm>
            <a:off x="8942851" y="1579483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x-none" sz="3200" dirty="0"/>
              <a:t>855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F6B7FC-FABE-034C-BE23-B8C0C29D73F3}"/>
              </a:ext>
            </a:extLst>
          </p:cNvPr>
          <p:cNvSpPr txBox="1"/>
          <p:nvPr/>
        </p:nvSpPr>
        <p:spPr>
          <a:xfrm>
            <a:off x="8549218" y="2680057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x-none" sz="3200" dirty="0"/>
              <a:t>794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44B7E3-AB35-6B4D-93AF-06F2CC510A11}"/>
              </a:ext>
            </a:extLst>
          </p:cNvPr>
          <p:cNvSpPr txBox="1"/>
          <p:nvPr/>
        </p:nvSpPr>
        <p:spPr>
          <a:xfrm>
            <a:off x="9150463" y="3863345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x-none" sz="3200" dirty="0"/>
              <a:t>601</a:t>
            </a:r>
          </a:p>
        </p:txBody>
      </p:sp>
      <p:pic>
        <p:nvPicPr>
          <p:cNvPr id="33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4"/>
          <a:stretch/>
        </p:blipFill>
        <p:spPr>
          <a:xfrm>
            <a:off x="1973941" y="-84849"/>
            <a:ext cx="9707864" cy="107068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99186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685762" y="4210272"/>
            <a:ext cx="2818296" cy="26257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FBF46D-92DA-6848-802B-6EF1B9955CCC}"/>
              </a:ext>
            </a:extLst>
          </p:cNvPr>
          <p:cNvSpPr txBox="1"/>
          <p:nvPr/>
        </p:nvSpPr>
        <p:spPr>
          <a:xfrm>
            <a:off x="1973943" y="0"/>
            <a:ext cx="9971314" cy="221599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Đ / S ?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thẻ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che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tia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đây</a:t>
            </a:r>
            <a:r>
              <a:rPr lang="en-US" sz="3200" dirty="0"/>
              <a:t>: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05F96C2-5844-FD44-B8C8-D3D222331795}"/>
              </a:ext>
            </a:extLst>
          </p:cNvPr>
          <p:cNvSpPr/>
          <p:nvPr/>
        </p:nvSpPr>
        <p:spPr>
          <a:xfrm>
            <a:off x="159658" y="205937"/>
            <a:ext cx="1814285" cy="5705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0D2C0C-CF5F-9241-A0EE-10B1933C2333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0DC78EC-7E62-1B4E-A296-FB5601A220AB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5DDEC5B-9A40-254F-BBDC-9DA44627D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9555F9D-6AA2-A84F-ABC8-0BDA65D83809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171FBE6-713D-8B46-96BF-6DAE086D0E0C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5DDE849-B424-8840-8DBB-C514DAD79F8A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7AC93E2-A2F2-0749-86C8-D8430855C080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947D068-1DF3-3D48-ABA3-D032A0F4F77A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42CAFC1-D676-CE4D-998B-59545A794E5E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86C1F65-FE3F-DB46-B6D5-91BE76320501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01B3D0D-24AA-CC40-ADEE-2B55727EB4A1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C3A3935-315E-0D41-BCBB-4CFFAC79630A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8660481-AE32-FA49-8196-5C4076981993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951D25-5095-ED4A-BD42-792273F80115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358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DD5CA3-891A-474D-9B6C-D57C5F1BE001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359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47A999-16FC-4742-8640-2D48948C14D3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b="1" dirty="0">
                  <a:solidFill>
                    <a:srgbClr val="FF0000"/>
                  </a:solidFill>
                </a:rPr>
                <a:t>360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FFC17B-51A4-4A40-9F50-A4E5CC8D24F7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361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3844EB-0538-914F-AF40-E55C049D48A2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b="1" dirty="0">
                  <a:solidFill>
                    <a:srgbClr val="FF0000"/>
                  </a:solidFill>
                </a:rPr>
                <a:t>362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F9EA92-EB1E-AD4E-93A9-190A031213F1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b="1" dirty="0">
                  <a:solidFill>
                    <a:srgbClr val="FF0000"/>
                  </a:solidFill>
                </a:rPr>
                <a:t>363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B0484B-D777-3E41-BFF2-4447AFC5612A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364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594164-8C37-7D4D-9497-7AD958B71237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365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037BA5-3128-FE46-966B-8077BB1DA349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b="1" dirty="0">
                  <a:solidFill>
                    <a:srgbClr val="FF0000"/>
                  </a:solidFill>
                </a:rPr>
                <a:t>366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CF777D-2AAC-444A-A8F4-7EB68B839144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367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D3AD2A0-655E-2346-B3A9-DE07FF3F5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3A9063F-7B48-4148-AD03-0620571A29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6956D0E-1DFA-C642-852B-73008E5F56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D56777F-6BEB-5541-9750-C26A0A7DEB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CA45135-14A9-544C-B896-55D2E24E14E9}"/>
              </a:ext>
            </a:extLst>
          </p:cNvPr>
          <p:cNvGrpSpPr/>
          <p:nvPr/>
        </p:nvGrpSpPr>
        <p:grpSpPr>
          <a:xfrm>
            <a:off x="1049244" y="3417994"/>
            <a:ext cx="6725743" cy="3619132"/>
            <a:chOff x="1049244" y="3417994"/>
            <a:chExt cx="6725743" cy="361913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8284FB0-CEAA-024E-82F6-925B95529DA1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2600" dirty="0"/>
                <a:t>Trong các số đã che đi: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x-none" sz="2600" dirty="0"/>
                <a:t>Ảnh thẻ của Nam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x-none" sz="2600" dirty="0"/>
                <a:t>Ảnh thẻ của Rô-bốt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x-none" sz="2600" dirty="0"/>
                <a:t>Ảnh thẻ của Việt che số 360.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x-none" sz="2600" dirty="0"/>
                <a:t>Ảnh thẻ của Mai che số 362.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endParaRPr lang="x-none" sz="2600" dirty="0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1119EDA5-0BDF-1E4B-98FA-B484A6063B80}"/>
                </a:ext>
              </a:extLst>
            </p:cNvPr>
            <p:cNvSpPr/>
            <p:nvPr/>
          </p:nvSpPr>
          <p:spPr>
            <a:xfrm>
              <a:off x="7165041" y="3884974"/>
              <a:ext cx="589850" cy="6455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41D9B674-8C06-4F4F-9C40-FF2ADC0F2763}"/>
                </a:ext>
              </a:extLst>
            </p:cNvPr>
            <p:cNvSpPr/>
            <p:nvPr/>
          </p:nvSpPr>
          <p:spPr>
            <a:xfrm>
              <a:off x="7172789" y="458405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AEB0D29A-51D1-B142-AD50-A68E3C172743}"/>
                </a:ext>
              </a:extLst>
            </p:cNvPr>
            <p:cNvSpPr/>
            <p:nvPr/>
          </p:nvSpPr>
          <p:spPr>
            <a:xfrm>
              <a:off x="7185137" y="521007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4CF9A976-327D-1A43-93DD-2F2BC0CD5E08}"/>
                </a:ext>
              </a:extLst>
            </p:cNvPr>
            <p:cNvSpPr/>
            <p:nvPr/>
          </p:nvSpPr>
          <p:spPr>
            <a:xfrm>
              <a:off x="7182837" y="5846145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9F41C318-6195-4D44-8BFF-9C5BB885BE17}"/>
              </a:ext>
            </a:extLst>
          </p:cNvPr>
          <p:cNvSpPr txBox="1"/>
          <p:nvPr/>
        </p:nvSpPr>
        <p:spPr>
          <a:xfrm>
            <a:off x="7240822" y="3956386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C05233-74CB-B24C-B678-B481534B70A2}"/>
              </a:ext>
            </a:extLst>
          </p:cNvPr>
          <p:cNvSpPr txBox="1"/>
          <p:nvPr/>
        </p:nvSpPr>
        <p:spPr>
          <a:xfrm>
            <a:off x="7255812" y="4602157"/>
            <a:ext cx="4619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10867D1-9AE2-A144-96B8-ACB3058A39C3}"/>
              </a:ext>
            </a:extLst>
          </p:cNvPr>
          <p:cNvSpPr txBox="1"/>
          <p:nvPr/>
        </p:nvSpPr>
        <p:spPr>
          <a:xfrm>
            <a:off x="7254809" y="5232463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0867D1-9AE2-A144-96B8-ACB3058A39C3}"/>
              </a:ext>
            </a:extLst>
          </p:cNvPr>
          <p:cNvSpPr txBox="1"/>
          <p:nvPr/>
        </p:nvSpPr>
        <p:spPr>
          <a:xfrm>
            <a:off x="7236152" y="5889711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42" y="62276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/>
              <a:t>Nam – áo xanh: số 362</a:t>
            </a:r>
          </a:p>
          <a:p>
            <a:r>
              <a:rPr lang="x-none"/>
              <a:t>Việt – áo cam: số 363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5174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0039 -0.107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039 -0.107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039 -0.1076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0039 -0.107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8542"/>
          <a:stretch/>
        </p:blipFill>
        <p:spPr>
          <a:xfrm>
            <a:off x="0" y="4676349"/>
            <a:ext cx="2037528" cy="2224517"/>
          </a:xfrm>
          <a:prstGeom prst="rect">
            <a:avLst/>
          </a:prstGeom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D3CC0E-6777-A841-9C68-F11E1DD9E766}"/>
              </a:ext>
            </a:extLst>
          </p:cNvPr>
          <p:cNvSpPr txBox="1"/>
          <p:nvPr/>
        </p:nvSpPr>
        <p:spPr>
          <a:xfrm>
            <a:off x="2093622" y="205937"/>
            <a:ext cx="979842" cy="73866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Số</a:t>
            </a:r>
            <a:r>
              <a:rPr lang="en-US" sz="2800" dirty="0"/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05F96C2-5844-FD44-B8C8-D3D222331795}"/>
              </a:ext>
            </a:extLst>
          </p:cNvPr>
          <p:cNvSpPr/>
          <p:nvPr/>
        </p:nvSpPr>
        <p:spPr>
          <a:xfrm>
            <a:off x="159658" y="205937"/>
            <a:ext cx="1814285" cy="5705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B81204-86BC-2644-8291-7CD95764ED0B}"/>
              </a:ext>
            </a:extLst>
          </p:cNvPr>
          <p:cNvSpPr txBox="1"/>
          <p:nvPr/>
        </p:nvSpPr>
        <p:spPr>
          <a:xfrm>
            <a:off x="1109204" y="1277030"/>
            <a:ext cx="5168403" cy="316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x-none" sz="2600" dirty="0"/>
              <a:t>Số liền trước của 680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x-none" sz="2600" dirty="0"/>
              <a:t>Số liền sau của 999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x-none" sz="2600" dirty="0"/>
              <a:t>Số 599 là số liền trước của số: 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x-none" sz="2600" dirty="0"/>
              <a:t>Số 800 là số liền sau của số: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5F1B31-4B0C-2341-816D-7879ABE10425}"/>
              </a:ext>
            </a:extLst>
          </p:cNvPr>
          <p:cNvSpPr txBox="1"/>
          <p:nvPr/>
        </p:nvSpPr>
        <p:spPr>
          <a:xfrm>
            <a:off x="5241081" y="154321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679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06F27-3DE6-0549-BD05-609D30F3EA74}"/>
              </a:ext>
            </a:extLst>
          </p:cNvPr>
          <p:cNvSpPr txBox="1"/>
          <p:nvPr/>
        </p:nvSpPr>
        <p:spPr>
          <a:xfrm>
            <a:off x="5241080" y="2332626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864E27-7352-A444-B3D9-3238E1FDCB27}"/>
              </a:ext>
            </a:extLst>
          </p:cNvPr>
          <p:cNvSpPr txBox="1"/>
          <p:nvPr/>
        </p:nvSpPr>
        <p:spPr>
          <a:xfrm>
            <a:off x="6171030" y="312772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E1CFED-B3AE-8A41-A137-9D609FECA3E8}"/>
              </a:ext>
            </a:extLst>
          </p:cNvPr>
          <p:cNvSpPr txBox="1"/>
          <p:nvPr/>
        </p:nvSpPr>
        <p:spPr>
          <a:xfrm>
            <a:off x="6026874" y="391144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799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D7C0E3-4562-2B4B-BE76-1662EBD8E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2" b="98867" l="3593" r="97006">
                        <a14:foregroundMark x1="5788" y1="63456" x2="5788" y2="63456"/>
                        <a14:foregroundMark x1="5589" y1="66006" x2="5589" y2="66006"/>
                        <a14:foregroundMark x1="22355" y1="91218" x2="28543" y2="91218"/>
                        <a14:foregroundMark x1="21557" y1="97450" x2="21557" y2="98867"/>
                        <a14:foregroundMark x1="59681" y1="90935" x2="59681" y2="90935"/>
                        <a14:foregroundMark x1="59681" y1="91501" x2="59681" y2="93768"/>
                        <a14:foregroundMark x1="65669" y1="87252" x2="65669" y2="87252"/>
                        <a14:foregroundMark x1="65669" y1="87252" x2="80040" y2="82436"/>
                        <a14:foregroundMark x1="80040" y1="82153" x2="70060" y2="79320"/>
                        <a14:foregroundMark x1="70060" y1="79320" x2="64271" y2="73371"/>
                        <a14:foregroundMark x1="64271" y1="73088" x2="80439" y2="73938"/>
                        <a14:foregroundMark x1="80439" y1="73938" x2="81038" y2="74221"/>
                        <a14:foregroundMark x1="81038" y1="73938" x2="85230" y2="81303"/>
                        <a14:foregroundMark x1="85230" y1="80737" x2="85230" y2="78754"/>
                        <a14:foregroundMark x1="85230" y1="78470" x2="78244" y2="73088"/>
                        <a14:foregroundMark x1="78244" y1="73088" x2="74052" y2="72805"/>
                        <a14:foregroundMark x1="61477" y1="87819" x2="69261" y2="88102"/>
                        <a14:foregroundMark x1="69261" y1="88102" x2="76647" y2="87252"/>
                        <a14:foregroundMark x1="79441" y1="86119" x2="84232" y2="84419"/>
                        <a14:foregroundMark x1="85230" y1="83569" x2="86627" y2="80453"/>
                        <a14:foregroundMark x1="54890" y1="28895" x2="66667" y2="28612"/>
                        <a14:foregroundMark x1="66667" y1="28329" x2="56287" y2="26062"/>
                        <a14:foregroundMark x1="87824" y1="34278" x2="93413" y2="27479"/>
                        <a14:foregroundMark x1="93413" y1="27479" x2="93413" y2="27479"/>
                        <a14:foregroundMark x1="97006" y1="22096" x2="97006" y2="22096"/>
                        <a14:foregroundMark x1="4990" y1="65439" x2="4990" y2="65439"/>
                        <a14:foregroundMark x1="3593" y1="44759" x2="3593" y2="44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474" y="2743201"/>
            <a:ext cx="5916171" cy="416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9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8542"/>
          <a:stretch/>
        </p:blipFill>
        <p:spPr>
          <a:xfrm>
            <a:off x="10154472" y="4731656"/>
            <a:ext cx="2037528" cy="2224517"/>
          </a:xfrm>
          <a:prstGeom prst="rect">
            <a:avLst/>
          </a:prstGeom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05F96C2-5844-FD44-B8C8-D3D222331795}"/>
              </a:ext>
            </a:extLst>
          </p:cNvPr>
          <p:cNvSpPr/>
          <p:nvPr/>
        </p:nvSpPr>
        <p:spPr>
          <a:xfrm>
            <a:off x="159658" y="205937"/>
            <a:ext cx="1814285" cy="5705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77B5E3-F1C5-3B4A-A1A9-B3F4BE2BD9B4}"/>
              </a:ext>
            </a:extLst>
          </p:cNvPr>
          <p:cNvSpPr txBox="1"/>
          <p:nvPr/>
        </p:nvSpPr>
        <p:spPr>
          <a:xfrm>
            <a:off x="1620431" y="104096"/>
            <a:ext cx="9445866" cy="73866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Nam </a:t>
            </a:r>
            <a:r>
              <a:rPr lang="en-US" sz="2800" dirty="0" err="1"/>
              <a:t>tặng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674FD8-0B42-C44B-BD42-37DBDBE4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56" y="762866"/>
            <a:ext cx="7588007" cy="3854106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8C88A747-E4DA-8540-BFF2-C5E4FAE717BA}"/>
              </a:ext>
            </a:extLst>
          </p:cNvPr>
          <p:cNvSpPr/>
          <p:nvPr/>
        </p:nvSpPr>
        <p:spPr>
          <a:xfrm>
            <a:off x="3866495" y="1414539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198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833508C-CA3E-AA40-B536-C07036513F46}"/>
              </a:ext>
            </a:extLst>
          </p:cNvPr>
          <p:cNvSpPr/>
          <p:nvPr/>
        </p:nvSpPr>
        <p:spPr>
          <a:xfrm>
            <a:off x="483709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367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478991E-2A65-884F-9CF7-ABF5BA969772}"/>
              </a:ext>
            </a:extLst>
          </p:cNvPr>
          <p:cNvSpPr/>
          <p:nvPr/>
        </p:nvSpPr>
        <p:spPr>
          <a:xfrm>
            <a:off x="585994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D7A2B5A-B55A-FF4F-A08D-918FF6BC9E59}"/>
              </a:ext>
            </a:extLst>
          </p:cNvPr>
          <p:cNvSpPr/>
          <p:nvPr/>
        </p:nvSpPr>
        <p:spPr>
          <a:xfrm>
            <a:off x="6908679" y="131289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408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502C347-DCE1-1043-8D17-77ADD54C8B8F}"/>
              </a:ext>
            </a:extLst>
          </p:cNvPr>
          <p:cNvSpPr/>
          <p:nvPr/>
        </p:nvSpPr>
        <p:spPr>
          <a:xfrm>
            <a:off x="4326114" y="20464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083EC4B-3EEE-594E-923B-CD388E22FD95}"/>
              </a:ext>
            </a:extLst>
          </p:cNvPr>
          <p:cNvSpPr/>
          <p:nvPr/>
        </p:nvSpPr>
        <p:spPr>
          <a:xfrm>
            <a:off x="5186969" y="227059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391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35749BF-6403-194D-8D75-C46EF711017D}"/>
              </a:ext>
            </a:extLst>
          </p:cNvPr>
          <p:cNvSpPr/>
          <p:nvPr/>
        </p:nvSpPr>
        <p:spPr>
          <a:xfrm>
            <a:off x="6021996" y="220723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486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A826C5F2-4CD8-2444-8EE9-33CAC6545A83}"/>
              </a:ext>
            </a:extLst>
          </p:cNvPr>
          <p:cNvSpPr/>
          <p:nvPr/>
        </p:nvSpPr>
        <p:spPr>
          <a:xfrm>
            <a:off x="6908679" y="1984546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281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2D53E1-1B2C-4B45-8B47-AE37BCAFA4E9}"/>
              </a:ext>
            </a:extLst>
          </p:cNvPr>
          <p:cNvSpPr txBox="1"/>
          <p:nvPr/>
        </p:nvSpPr>
        <p:spPr>
          <a:xfrm>
            <a:off x="865721" y="4616972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x-none" sz="2400" dirty="0"/>
              <a:t>Rô-bốt muốn tô màu đỏ cho những quả ghi số lớn hơn 365, màu xanh cho những quả ghi số bé hơn 365. Hỏi: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x-none" sz="2400" dirty="0"/>
              <a:t>Có bao nhiêu quả sẽ được tô màu đỏ?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x-none" sz="2400" dirty="0"/>
              <a:t>Có bao nhiêu quả sẽ được tô màu xanh?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61F8307-D3A9-4944-B09C-4D6029D149E3}"/>
              </a:ext>
            </a:extLst>
          </p:cNvPr>
          <p:cNvSpPr/>
          <p:nvPr/>
        </p:nvSpPr>
        <p:spPr>
          <a:xfrm rot="20091846">
            <a:off x="3702453" y="3890222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000" dirty="0">
                <a:solidFill>
                  <a:schemeClr val="tx1"/>
                </a:solidFill>
              </a:rPr>
              <a:t>458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E997265-D4EA-C44E-85A2-E7E11897C6FA}"/>
              </a:ext>
            </a:extLst>
          </p:cNvPr>
          <p:cNvSpPr/>
          <p:nvPr/>
        </p:nvSpPr>
        <p:spPr>
          <a:xfrm rot="3244095">
            <a:off x="6226761" y="3554496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000" dirty="0">
                <a:solidFill>
                  <a:schemeClr val="tx1"/>
                </a:solidFill>
              </a:rPr>
              <a:t>999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B8B2E9-518F-CB4F-95DA-29DD385892CF}"/>
              </a:ext>
            </a:extLst>
          </p:cNvPr>
          <p:cNvCxnSpPr/>
          <p:nvPr/>
        </p:nvCxnSpPr>
        <p:spPr>
          <a:xfrm>
            <a:off x="3680619" y="5061259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683FEFA-C9FE-CC42-A500-C8C539F70AF4}"/>
              </a:ext>
            </a:extLst>
          </p:cNvPr>
          <p:cNvCxnSpPr>
            <a:cxnSpLocks/>
          </p:cNvCxnSpPr>
          <p:nvPr/>
        </p:nvCxnSpPr>
        <p:spPr>
          <a:xfrm>
            <a:off x="7243282" y="5061259"/>
            <a:ext cx="1705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437885-1ECD-4E4A-B6C2-3C131722CBBC}"/>
              </a:ext>
            </a:extLst>
          </p:cNvPr>
          <p:cNvCxnSpPr/>
          <p:nvPr/>
        </p:nvCxnSpPr>
        <p:spPr>
          <a:xfrm>
            <a:off x="9791366" y="5061259"/>
            <a:ext cx="6531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FA200F5-2DF8-A746-AF26-1D9231D8770F}"/>
              </a:ext>
            </a:extLst>
          </p:cNvPr>
          <p:cNvCxnSpPr>
            <a:cxnSpLocks/>
          </p:cNvCxnSpPr>
          <p:nvPr/>
        </p:nvCxnSpPr>
        <p:spPr>
          <a:xfrm>
            <a:off x="3033411" y="5494079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8E32DEF-5BAD-E84D-BECF-9B623F04A1A7}"/>
              </a:ext>
            </a:extLst>
          </p:cNvPr>
          <p:cNvSpPr txBox="1"/>
          <p:nvPr/>
        </p:nvSpPr>
        <p:spPr>
          <a:xfrm>
            <a:off x="6702271" y="5455195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7 quả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C063A4-8A47-664B-848C-BC79AC0CBA17}"/>
              </a:ext>
            </a:extLst>
          </p:cNvPr>
          <p:cNvSpPr txBox="1"/>
          <p:nvPr/>
        </p:nvSpPr>
        <p:spPr>
          <a:xfrm>
            <a:off x="7131794" y="5918098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</a:rPr>
              <a:t>3 quả </a:t>
            </a:r>
          </a:p>
        </p:txBody>
      </p:sp>
    </p:spTree>
    <p:extLst>
      <p:ext uri="{BB962C8B-B14F-4D97-AF65-F5344CB8AC3E}">
        <p14:creationId xmlns:p14="http://schemas.microsoft.com/office/powerpoint/2010/main" val="265479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 animBg="1"/>
      <p:bldP spid="26" grpId="0" animBg="1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0436292" y="4854216"/>
            <a:ext cx="1755708" cy="2003784"/>
          </a:xfrm>
          <a:prstGeom prst="rect">
            <a:avLst/>
          </a:prstGeom>
        </p:spPr>
      </p:pic>
      <p:pic>
        <p:nvPicPr>
          <p:cNvPr id="17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0" y="5126343"/>
            <a:ext cx="1575299" cy="17978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B193EC-D27A-A44B-925F-88F641129087}"/>
              </a:ext>
            </a:extLst>
          </p:cNvPr>
          <p:cNvSpPr txBox="1"/>
          <p:nvPr/>
        </p:nvSpPr>
        <p:spPr>
          <a:xfrm>
            <a:off x="2204039" y="205937"/>
            <a:ext cx="2040107" cy="83099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&gt; , &lt; , = 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05F96C2-5844-FD44-B8C8-D3D222331795}"/>
              </a:ext>
            </a:extLst>
          </p:cNvPr>
          <p:cNvSpPr/>
          <p:nvPr/>
        </p:nvSpPr>
        <p:spPr>
          <a:xfrm>
            <a:off x="159658" y="205936"/>
            <a:ext cx="2044381" cy="779901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4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AFE3527-6B1A-7348-ADCC-0F2B6E8D8D75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EADB65E-49D8-D742-9ECA-08765F4DB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2CF4AD3-F1C3-6343-904F-9181AAAE6210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&gt;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D41E9A6-1C13-B847-ACA5-84DCCD5E8DCB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8AB07C57-9AA4-2846-BABA-C01A18A5837A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4A219B0E-3528-5047-AA13-5293CDA02B36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5763F1AD-5279-674A-AA2C-2EFFD540F00E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26907D6-E139-C94C-93B5-7854549D1216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8AF903-2EC9-3644-B095-7E0748CFF16E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1AEE5D-4221-FD4B-B4F8-4B19CC4E0BE6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595844-1F10-554A-ACAA-89D9F2CB9094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510849-F072-6749-93C7-7C8289218A13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206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356</Words>
  <Application>Microsoft Office PowerPoint</Application>
  <PresentationFormat>Widescreen</PresentationFormat>
  <Paragraphs>106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微软雅黑</vt:lpstr>
      <vt:lpstr>黑体</vt:lpstr>
      <vt:lpstr>Arial</vt:lpstr>
      <vt:lpstr>Arial-Rounded</vt:lpstr>
      <vt:lpstr>Times New Roman</vt:lpstr>
      <vt:lpstr>新蒂下午茶基本版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dc:description>www.051661.com</dc:description>
  <cp:lastModifiedBy>Administrator</cp:lastModifiedBy>
  <cp:revision>13</cp:revision>
  <dcterms:created xsi:type="dcterms:W3CDTF">2017-06-07T03:43:57Z</dcterms:created>
  <dcterms:modified xsi:type="dcterms:W3CDTF">2026-06-01T04:13:08Z</dcterms:modified>
</cp:coreProperties>
</file>