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6" r:id="rId3"/>
  </p:sldMasterIdLst>
  <p:notesMasterIdLst>
    <p:notesMasterId r:id="rId30"/>
  </p:notesMasterIdLst>
  <p:sldIdLst>
    <p:sldId id="259" r:id="rId4"/>
    <p:sldId id="258" r:id="rId5"/>
    <p:sldId id="257" r:id="rId6"/>
    <p:sldId id="330" r:id="rId7"/>
    <p:sldId id="278" r:id="rId8"/>
    <p:sldId id="279" r:id="rId9"/>
    <p:sldId id="263" r:id="rId10"/>
    <p:sldId id="260" r:id="rId11"/>
    <p:sldId id="261" r:id="rId12"/>
    <p:sldId id="318" r:id="rId13"/>
    <p:sldId id="319" r:id="rId14"/>
    <p:sldId id="320" r:id="rId15"/>
    <p:sldId id="321" r:id="rId16"/>
    <p:sldId id="262" r:id="rId17"/>
    <p:sldId id="322" r:id="rId18"/>
    <p:sldId id="265" r:id="rId19"/>
    <p:sldId id="323" r:id="rId20"/>
    <p:sldId id="324" r:id="rId21"/>
    <p:sldId id="325" r:id="rId22"/>
    <p:sldId id="326" r:id="rId23"/>
    <p:sldId id="275" r:id="rId24"/>
    <p:sldId id="327" r:id="rId25"/>
    <p:sldId id="328" r:id="rId26"/>
    <p:sldId id="267" r:id="rId27"/>
    <p:sldId id="329" r:id="rId28"/>
    <p:sldId id="27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21" autoAdjust="0"/>
    <p:restoredTop sz="91498" autoAdjust="0"/>
  </p:normalViewPr>
  <p:slideViewPr>
    <p:cSldViewPr snapToGrid="0">
      <p:cViewPr varScale="1">
        <p:scale>
          <a:sx n="66" d="100"/>
          <a:sy n="66" d="100"/>
        </p:scale>
        <p:origin x="7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2D53A-ACB2-49EC-8B9D-E086E83D2A38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8FA3A-4398-45BB-9124-41B4417E3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53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vi-V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906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217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357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845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1164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1459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2807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026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661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989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38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7138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8365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328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0941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5893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Thiết kế: Hương Thảo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8FA3A-4398-45BB-9124-41B4417E324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483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vi-V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93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305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813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866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892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3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813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0CC9-8112-4F94-8BBC-A04770666807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137435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176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391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917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013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89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35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0CC9-8112-4F94-8BBC-A04770666807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308709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652502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328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527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66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780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545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444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E0CC9-8112-4F94-8BBC-A04770666807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7546"/>
          <a:stretch/>
        </p:blipFill>
        <p:spPr>
          <a:xfrm>
            <a:off x="0" y="-22224"/>
            <a:ext cx="12192000" cy="6880224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90500" y="365125"/>
            <a:ext cx="11811000" cy="621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BF67211-6037-633A-1764-0DE585E3AC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5021" y="91607"/>
            <a:ext cx="1392980" cy="139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7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E0CC9-8112-4F94-8BBC-A04770666807}" type="datetimeFigureOut">
              <a:rPr lang="zh-CN" altLang="en-US" smtClean="0"/>
              <a:t>2026/6/1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7546"/>
          <a:stretch/>
        </p:blipFill>
        <p:spPr>
          <a:xfrm>
            <a:off x="0" y="-22224"/>
            <a:ext cx="12192000" cy="6880224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5B1648D-E666-FC71-86B9-54F03AAC9FC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5021" y="91607"/>
            <a:ext cx="1392980" cy="139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2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27691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Relationship Id="rId1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13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Relationship Id="rId1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3.xml"/><Relationship Id="rId7" Type="http://schemas.openxmlformats.org/officeDocument/2006/relationships/image" Target="../media/image1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5.jp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Relationship Id="rId1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950" y="0"/>
            <a:ext cx="6858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4DA970-E720-43F5-8675-A2A34BE3E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8647" y="1114468"/>
            <a:ext cx="5188146" cy="1926503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D2D6CAA-2F72-E46E-93B2-0247ABAE99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5021" y="91607"/>
            <a:ext cx="1392980" cy="139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453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35AF5C-9EA0-495A-9D20-5135F8D0C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44" y="309154"/>
            <a:ext cx="4238625" cy="3119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F92330-56FD-4C06-BAF7-D7CCC6556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759" y="492954"/>
            <a:ext cx="3983355" cy="2936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9EDF75-72BA-4927-92CC-CA1CDDB15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120" y="3745366"/>
            <a:ext cx="4113529" cy="26608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108983-6724-440B-BE7E-6EFE5A7B8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1120" y="3745366"/>
            <a:ext cx="3861435" cy="270339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F3D9988-F1E7-4F0B-9809-52D8FFD7D07E}"/>
              </a:ext>
            </a:extLst>
          </p:cNvPr>
          <p:cNvGrpSpPr/>
          <p:nvPr/>
        </p:nvGrpSpPr>
        <p:grpSpPr>
          <a:xfrm>
            <a:off x="1211068" y="2574025"/>
            <a:ext cx="4162301" cy="1077218"/>
            <a:chOff x="1211068" y="2574025"/>
            <a:chExt cx="4162301" cy="1077218"/>
          </a:xfrm>
        </p:grpSpPr>
        <p:sp>
          <p:nvSpPr>
            <p:cNvPr id="8" name="Freeform: Shape 18">
              <a:extLst>
                <a:ext uri="{FF2B5EF4-FFF2-40B4-BE49-F238E27FC236}">
                  <a16:creationId xmlns:a16="http://schemas.microsoft.com/office/drawing/2014/main" id="{5B47F8DF-C2B0-4375-B9E7-F0DA0F4F2614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859EB82-6771-4A28-AB5E-E729FF6712C2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rồng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lúa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Lúa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gạo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8B17D4-EF80-4876-8987-B0609794D278}"/>
              </a:ext>
            </a:extLst>
          </p:cNvPr>
          <p:cNvGrpSpPr/>
          <p:nvPr/>
        </p:nvGrpSpPr>
        <p:grpSpPr>
          <a:xfrm>
            <a:off x="5984242" y="2574025"/>
            <a:ext cx="4863782" cy="1077218"/>
            <a:chOff x="1211068" y="2574025"/>
            <a:chExt cx="4162301" cy="1077218"/>
          </a:xfrm>
        </p:grpSpPr>
        <p:sp>
          <p:nvSpPr>
            <p:cNvPr id="15" name="Freeform: Shape 18">
              <a:extLst>
                <a:ext uri="{FF2B5EF4-FFF2-40B4-BE49-F238E27FC236}">
                  <a16:creationId xmlns:a16="http://schemas.microsoft.com/office/drawing/2014/main" id="{C66C9878-30F6-4A46-A682-6CB4385A7C53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E48A864-3D01-4CF9-B268-EEAD59829A30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chăn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nuôi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súc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Thịt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0EC3D18-82A6-431F-9767-8DACAD0E39FC}"/>
              </a:ext>
            </a:extLst>
          </p:cNvPr>
          <p:cNvGrpSpPr/>
          <p:nvPr/>
        </p:nvGrpSpPr>
        <p:grpSpPr>
          <a:xfrm>
            <a:off x="1120460" y="5715491"/>
            <a:ext cx="4863782" cy="1077218"/>
            <a:chOff x="1211068" y="2574025"/>
            <a:chExt cx="4162301" cy="1077218"/>
          </a:xfrm>
        </p:grpSpPr>
        <p:sp>
          <p:nvSpPr>
            <p:cNvPr id="18" name="Freeform: Shape 18">
              <a:extLst>
                <a:ext uri="{FF2B5EF4-FFF2-40B4-BE49-F238E27FC236}">
                  <a16:creationId xmlns:a16="http://schemas.microsoft.com/office/drawing/2014/main" id="{7910592F-90D8-48E6-9ACA-A6C3B928D615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0BE8901-2979-4DD1-8F30-1A1D97234C05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hoa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Hoa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F1426B7-81E4-403E-AC75-4E0EAE9F7E40}"/>
              </a:ext>
            </a:extLst>
          </p:cNvPr>
          <p:cNvGrpSpPr/>
          <p:nvPr/>
        </p:nvGrpSpPr>
        <p:grpSpPr>
          <a:xfrm>
            <a:off x="6291900" y="5780782"/>
            <a:ext cx="4863782" cy="1077218"/>
            <a:chOff x="1211068" y="2574025"/>
            <a:chExt cx="4162301" cy="1077218"/>
          </a:xfrm>
        </p:grpSpPr>
        <p:sp>
          <p:nvSpPr>
            <p:cNvPr id="21" name="Freeform: Shape 18">
              <a:extLst>
                <a:ext uri="{FF2B5EF4-FFF2-40B4-BE49-F238E27FC236}">
                  <a16:creationId xmlns:a16="http://schemas.microsoft.com/office/drawing/2014/main" id="{2E99655F-5893-4AC4-8C46-031D7751F79A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DCC13DA-E69E-4A87-992F-96D2529A2936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Nuôi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lồng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1326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EB4839-33FF-4201-A0B1-89B9CDAE3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962" y="31667"/>
            <a:ext cx="4238625" cy="3105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452CE3-CCE6-4628-BE6B-89B4A3BCE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338" y="139065"/>
            <a:ext cx="4076700" cy="316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9C810B-0D28-4692-A510-13F4C4214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455" y="3552116"/>
            <a:ext cx="4210050" cy="3152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7E0606-E0C1-4042-942B-36FF701A0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2750" y="3497580"/>
            <a:ext cx="4143375" cy="31432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8BFCAC6-C414-4BC8-8D37-6BE37AC6B30B}"/>
              </a:ext>
            </a:extLst>
          </p:cNvPr>
          <p:cNvGrpSpPr/>
          <p:nvPr/>
        </p:nvGrpSpPr>
        <p:grpSpPr>
          <a:xfrm>
            <a:off x="1066800" y="2292727"/>
            <a:ext cx="5294950" cy="1569660"/>
            <a:chOff x="1211068" y="2574025"/>
            <a:chExt cx="4162301" cy="1569660"/>
          </a:xfrm>
        </p:grpSpPr>
        <p:sp>
          <p:nvSpPr>
            <p:cNvPr id="10" name="Freeform: Shape 18">
              <a:extLst>
                <a:ext uri="{FF2B5EF4-FFF2-40B4-BE49-F238E27FC236}">
                  <a16:creationId xmlns:a16="http://schemas.microsoft.com/office/drawing/2014/main" id="{5BCB32A4-DEB5-491A-A479-A87C63F080E9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A3D0952-64CD-4119-99FC-64F21AFCFC43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Thanh long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95AF9ED-EB9B-4905-B587-0F6C25E0D380}"/>
              </a:ext>
            </a:extLst>
          </p:cNvPr>
          <p:cNvGrpSpPr/>
          <p:nvPr/>
        </p:nvGrpSpPr>
        <p:grpSpPr>
          <a:xfrm>
            <a:off x="6628830" y="2351987"/>
            <a:ext cx="4618290" cy="1077218"/>
            <a:chOff x="1211068" y="2574025"/>
            <a:chExt cx="4162301" cy="1077218"/>
          </a:xfrm>
        </p:grpSpPr>
        <p:sp>
          <p:nvSpPr>
            <p:cNvPr id="13" name="Freeform: Shape 18">
              <a:extLst>
                <a:ext uri="{FF2B5EF4-FFF2-40B4-BE49-F238E27FC236}">
                  <a16:creationId xmlns:a16="http://schemas.microsoft.com/office/drawing/2014/main" id="{FB7AD893-131A-4C10-AC23-38CA0D6B8629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3B7C0A-B64F-40F7-AAD7-259540C83FC3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nuôi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Trứng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16E5C20-AFF4-41D1-810C-FD86D619C3B1}"/>
              </a:ext>
            </a:extLst>
          </p:cNvPr>
          <p:cNvGrpSpPr/>
          <p:nvPr/>
        </p:nvGrpSpPr>
        <p:grpSpPr>
          <a:xfrm>
            <a:off x="1161129" y="5842539"/>
            <a:ext cx="4618290" cy="1077218"/>
            <a:chOff x="1211068" y="2574025"/>
            <a:chExt cx="4162301" cy="1077218"/>
          </a:xfrm>
        </p:grpSpPr>
        <p:sp>
          <p:nvSpPr>
            <p:cNvPr id="16" name="Freeform: Shape 18">
              <a:extLst>
                <a:ext uri="{FF2B5EF4-FFF2-40B4-BE49-F238E27FC236}">
                  <a16:creationId xmlns:a16="http://schemas.microsoft.com/office/drawing/2014/main" id="{BA1A562C-B71F-4A66-B516-3EC69AA68005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DD12C86-4BD5-49FF-B36A-06E897BEAC8B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rừng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Gỗ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F8FC942-D1D1-4846-A098-C867E701713D}"/>
              </a:ext>
            </a:extLst>
          </p:cNvPr>
          <p:cNvGrpSpPr/>
          <p:nvPr/>
        </p:nvGrpSpPr>
        <p:grpSpPr>
          <a:xfrm>
            <a:off x="6808685" y="5873019"/>
            <a:ext cx="4618290" cy="1077218"/>
            <a:chOff x="1211068" y="2574025"/>
            <a:chExt cx="4162301" cy="1077218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68A0A76-8D19-4317-BBC9-565D4B1A9D57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8513E74-F9A4-4829-9E81-4A3733D52C33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đánh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bắt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hải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8973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21120" y="1389911"/>
            <a:ext cx="7467600" cy="23680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5BA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4000" b="1" dirty="0">
                <a:solidFill>
                  <a:srgbClr val="002060"/>
                </a:solidFill>
              </a:rPr>
              <a:t>2. Tìm hiểu thêm tên một số hoạt động sản xuất nông nghiệp và sản phẩm của chúng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字魂95号-手刻宋" panose="00000500000000000000" pitchFamily="2" charset="-122"/>
              <a:ea typeface="字魂95号-手刻宋" panose="00000500000000000000" pitchFamily="2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97" y="284557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57D568-A9B3-4825-8B4C-A0D4A490A628}"/>
              </a:ext>
            </a:extLst>
          </p:cNvPr>
          <p:cNvSpPr txBox="1"/>
          <p:nvPr/>
        </p:nvSpPr>
        <p:spPr>
          <a:xfrm>
            <a:off x="2991293" y="6315948"/>
            <a:ext cx="62094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Thiết kế: Hương Thảo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78766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6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F18E80E6-764F-4E1E-9EB0-6D4CF314A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7155" y="3429000"/>
            <a:ext cx="6443155" cy="28988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D37A5D-D17E-4403-95C2-A356F432C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8084" y="797560"/>
            <a:ext cx="7882811" cy="1682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465943-2B36-49A5-A416-39FA0FB036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5116" y="2404799"/>
            <a:ext cx="6876884" cy="1682642"/>
          </a:xfrm>
          <a:prstGeom prst="rect">
            <a:avLst/>
          </a:prstGeom>
        </p:spPr>
      </p:pic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68A1F67B-FEC4-45A4-BE31-BC01750B9D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146" y="3145158"/>
            <a:ext cx="4185920" cy="418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923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12178" y="113205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alendar&#10;&#10;Description automatically generated">
            <a:extLst>
              <a:ext uri="{FF2B5EF4-FFF2-40B4-BE49-F238E27FC236}">
                <a16:creationId xmlns:a16="http://schemas.microsoft.com/office/drawing/2014/main" id="{CE9ED62E-B864-424B-9C4D-C0A7B0CEC8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806" y="1405694"/>
            <a:ext cx="3420233" cy="342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0E524C9-1451-4692-9696-6BED729AC4D2}"/>
              </a:ext>
            </a:extLst>
          </p:cNvPr>
          <p:cNvSpPr txBox="1"/>
          <p:nvPr/>
        </p:nvSpPr>
        <p:spPr>
          <a:xfrm>
            <a:off x="3358450" y="657985"/>
            <a:ext cx="2820042" cy="707886"/>
          </a:xfrm>
          <a:custGeom>
            <a:avLst/>
            <a:gdLst>
              <a:gd name="connsiteX0" fmla="*/ 0 w 2820042"/>
              <a:gd name="connsiteY0" fmla="*/ 0 h 707886"/>
              <a:gd name="connsiteX1" fmla="*/ 2820042 w 2820042"/>
              <a:gd name="connsiteY1" fmla="*/ 0 h 707886"/>
              <a:gd name="connsiteX2" fmla="*/ 2820042 w 2820042"/>
              <a:gd name="connsiteY2" fmla="*/ 707886 h 707886"/>
              <a:gd name="connsiteX3" fmla="*/ 0 w 2820042"/>
              <a:gd name="connsiteY3" fmla="*/ 707886 h 707886"/>
              <a:gd name="connsiteX4" fmla="*/ 0 w 2820042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0042" h="707886" fill="none" extrusionOk="0">
                <a:moveTo>
                  <a:pt x="0" y="0"/>
                </a:moveTo>
                <a:cubicBezTo>
                  <a:pt x="436674" y="5222"/>
                  <a:pt x="2071014" y="24918"/>
                  <a:pt x="2820042" y="0"/>
                </a:cubicBezTo>
                <a:cubicBezTo>
                  <a:pt x="2879452" y="312948"/>
                  <a:pt x="2821951" y="396148"/>
                  <a:pt x="2820042" y="707886"/>
                </a:cubicBezTo>
                <a:cubicBezTo>
                  <a:pt x="2270308" y="543125"/>
                  <a:pt x="102731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2820042" h="707886" stroke="0" extrusionOk="0">
                <a:moveTo>
                  <a:pt x="0" y="0"/>
                </a:moveTo>
                <a:cubicBezTo>
                  <a:pt x="530875" y="11849"/>
                  <a:pt x="1850408" y="-161459"/>
                  <a:pt x="2820042" y="0"/>
                </a:cubicBezTo>
                <a:cubicBezTo>
                  <a:pt x="2866358" y="266683"/>
                  <a:pt x="2828804" y="423695"/>
                  <a:pt x="2820042" y="707886"/>
                </a:cubicBezTo>
                <a:cubicBezTo>
                  <a:pt x="1854987" y="562026"/>
                  <a:pt x="1258996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l"/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trọt</a:t>
            </a:r>
            <a:endParaRPr lang="vi-VN" sz="4000" b="1" i="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6E9D28-A18E-4995-AF04-893EA65341A7}"/>
              </a:ext>
            </a:extLst>
          </p:cNvPr>
          <p:cNvSpPr txBox="1"/>
          <p:nvPr/>
        </p:nvSpPr>
        <p:spPr>
          <a:xfrm>
            <a:off x="4434186" y="2535990"/>
            <a:ext cx="6945014" cy="2308324"/>
          </a:xfrm>
          <a:custGeom>
            <a:avLst/>
            <a:gdLst>
              <a:gd name="connsiteX0" fmla="*/ 0 w 6945014"/>
              <a:gd name="connsiteY0" fmla="*/ 0 h 2308324"/>
              <a:gd name="connsiteX1" fmla="*/ 6945014 w 6945014"/>
              <a:gd name="connsiteY1" fmla="*/ 0 h 2308324"/>
              <a:gd name="connsiteX2" fmla="*/ 6945014 w 6945014"/>
              <a:gd name="connsiteY2" fmla="*/ 2308324 h 2308324"/>
              <a:gd name="connsiteX3" fmla="*/ 0 w 6945014"/>
              <a:gd name="connsiteY3" fmla="*/ 2308324 h 2308324"/>
              <a:gd name="connsiteX4" fmla="*/ 0 w 6945014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5014" h="2308324" fill="none" extrusionOk="0">
                <a:moveTo>
                  <a:pt x="0" y="0"/>
                </a:moveTo>
                <a:cubicBezTo>
                  <a:pt x="3241811" y="5222"/>
                  <a:pt x="5622309" y="24918"/>
                  <a:pt x="6945014" y="0"/>
                </a:cubicBezTo>
                <a:cubicBezTo>
                  <a:pt x="6783769" y="295473"/>
                  <a:pt x="6901254" y="1186317"/>
                  <a:pt x="6945014" y="2308324"/>
                </a:cubicBezTo>
                <a:cubicBezTo>
                  <a:pt x="3898433" y="2143563"/>
                  <a:pt x="1159578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6945014" h="2308324" stroke="0" extrusionOk="0">
                <a:moveTo>
                  <a:pt x="0" y="0"/>
                </a:moveTo>
                <a:cubicBezTo>
                  <a:pt x="2116928" y="11849"/>
                  <a:pt x="3734197" y="-161459"/>
                  <a:pt x="6945014" y="0"/>
                </a:cubicBezTo>
                <a:cubicBezTo>
                  <a:pt x="6948144" y="699270"/>
                  <a:pt x="6843838" y="2031698"/>
                  <a:pt x="6945014" y="2308324"/>
                </a:cubicBezTo>
                <a:cubicBezTo>
                  <a:pt x="3773858" y="2162464"/>
                  <a:pt x="2456226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rồng cây lương thực như: trồng lúa, ngô, khoai, sắn, ...;</a:t>
            </a:r>
            <a:endParaRPr lang="en-US" sz="36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rồng các loại rau, củ, trồng cây ăn quả,...); </a:t>
            </a:r>
            <a:endParaRPr lang="en-US" sz="36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BBE635-78EC-4E10-8E35-1EEFAC21EF13}"/>
              </a:ext>
            </a:extLst>
          </p:cNvPr>
          <p:cNvGrpSpPr/>
          <p:nvPr/>
        </p:nvGrpSpPr>
        <p:grpSpPr>
          <a:xfrm>
            <a:off x="-594104" y="1739285"/>
            <a:ext cx="5362575" cy="4868198"/>
            <a:chOff x="-594104" y="1739285"/>
            <a:chExt cx="5362575" cy="4868198"/>
          </a:xfrm>
        </p:grpSpPr>
        <p:pic>
          <p:nvPicPr>
            <p:cNvPr id="33" name="Picture 8" descr="https://i.pinimg.com/564x/3b/10/37/3b1037fde6f90055ff49d688133d9c45.jpg">
              <a:extLst>
                <a:ext uri="{FF2B5EF4-FFF2-40B4-BE49-F238E27FC236}">
                  <a16:creationId xmlns:a16="http://schemas.microsoft.com/office/drawing/2014/main" id="{82A69FCB-21C0-4BC4-B661-97F8BC4618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573" b="85762" l="9947" r="89876">
                          <a14:foregroundMark x1="35346" y1="62312" x2="45293" y2="70687"/>
                          <a14:foregroundMark x1="45293" y1="70687" x2="45293" y2="70687"/>
                          <a14:foregroundMark x1="45826" y1="60972" x2="53996" y2="67002"/>
                          <a14:foregroundMark x1="53996" y1="67002" x2="53996" y2="67002"/>
                          <a14:foregroundMark x1="43872" y1="79229" x2="46536" y2="830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18" b="13564"/>
            <a:stretch/>
          </p:blipFill>
          <p:spPr bwMode="auto">
            <a:xfrm>
              <a:off x="-594104" y="2574744"/>
              <a:ext cx="5362575" cy="4032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6113F20-7DA2-4E83-AED3-04B60F8BEC6C}"/>
                </a:ext>
              </a:extLst>
            </p:cNvPr>
            <p:cNvSpPr/>
            <p:nvPr/>
          </p:nvSpPr>
          <p:spPr>
            <a:xfrm>
              <a:off x="699424" y="1739285"/>
              <a:ext cx="21082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dirty="0">
                  <a:solidFill>
                    <a:srgbClr val="C0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Chia </a:t>
              </a:r>
              <a:r>
                <a:rPr lang="en-US" sz="5400" dirty="0" err="1">
                  <a:solidFill>
                    <a:srgbClr val="C0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sẻ</a:t>
              </a:r>
              <a:endParaRPr lang="en-US" sz="54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816F47D-67A8-4FAB-A38A-A51E2106AC52}"/>
              </a:ext>
            </a:extLst>
          </p:cNvPr>
          <p:cNvSpPr/>
          <p:nvPr/>
        </p:nvSpPr>
        <p:spPr>
          <a:xfrm>
            <a:off x="3461254" y="1508832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7" name="Picture 36" descr="Calendar&#10;&#10;Description automatically generated">
            <a:extLst>
              <a:ext uri="{FF2B5EF4-FFF2-40B4-BE49-F238E27FC236}">
                <a16:creationId xmlns:a16="http://schemas.microsoft.com/office/drawing/2014/main" id="{B84AE5C3-4672-48FF-8117-F09477886F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386" y="3429000"/>
            <a:ext cx="4185920" cy="418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38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0E524C9-1451-4692-9696-6BED729AC4D2}"/>
              </a:ext>
            </a:extLst>
          </p:cNvPr>
          <p:cNvSpPr txBox="1"/>
          <p:nvPr/>
        </p:nvSpPr>
        <p:spPr>
          <a:xfrm>
            <a:off x="3358450" y="657985"/>
            <a:ext cx="2820042" cy="707886"/>
          </a:xfrm>
          <a:custGeom>
            <a:avLst/>
            <a:gdLst>
              <a:gd name="connsiteX0" fmla="*/ 0 w 2820042"/>
              <a:gd name="connsiteY0" fmla="*/ 0 h 707886"/>
              <a:gd name="connsiteX1" fmla="*/ 2820042 w 2820042"/>
              <a:gd name="connsiteY1" fmla="*/ 0 h 707886"/>
              <a:gd name="connsiteX2" fmla="*/ 2820042 w 2820042"/>
              <a:gd name="connsiteY2" fmla="*/ 707886 h 707886"/>
              <a:gd name="connsiteX3" fmla="*/ 0 w 2820042"/>
              <a:gd name="connsiteY3" fmla="*/ 707886 h 707886"/>
              <a:gd name="connsiteX4" fmla="*/ 0 w 2820042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0042" h="707886" fill="none" extrusionOk="0">
                <a:moveTo>
                  <a:pt x="0" y="0"/>
                </a:moveTo>
                <a:cubicBezTo>
                  <a:pt x="436674" y="5222"/>
                  <a:pt x="2071014" y="24918"/>
                  <a:pt x="2820042" y="0"/>
                </a:cubicBezTo>
                <a:cubicBezTo>
                  <a:pt x="2879452" y="312948"/>
                  <a:pt x="2821951" y="396148"/>
                  <a:pt x="2820042" y="707886"/>
                </a:cubicBezTo>
                <a:cubicBezTo>
                  <a:pt x="2270308" y="543125"/>
                  <a:pt x="102731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2820042" h="707886" stroke="0" extrusionOk="0">
                <a:moveTo>
                  <a:pt x="0" y="0"/>
                </a:moveTo>
                <a:cubicBezTo>
                  <a:pt x="530875" y="11849"/>
                  <a:pt x="1850408" y="-161459"/>
                  <a:pt x="2820042" y="0"/>
                </a:cubicBezTo>
                <a:cubicBezTo>
                  <a:pt x="2866358" y="266683"/>
                  <a:pt x="2828804" y="423695"/>
                  <a:pt x="2820042" y="707886"/>
                </a:cubicBezTo>
                <a:cubicBezTo>
                  <a:pt x="1854987" y="562026"/>
                  <a:pt x="1258996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nuôi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6E9D28-A18E-4995-AF04-893EA65341A7}"/>
              </a:ext>
            </a:extLst>
          </p:cNvPr>
          <p:cNvSpPr txBox="1"/>
          <p:nvPr/>
        </p:nvSpPr>
        <p:spPr>
          <a:xfrm>
            <a:off x="3875386" y="2662615"/>
            <a:ext cx="6945014" cy="3416320"/>
          </a:xfrm>
          <a:custGeom>
            <a:avLst/>
            <a:gdLst>
              <a:gd name="connsiteX0" fmla="*/ 0 w 6945014"/>
              <a:gd name="connsiteY0" fmla="*/ 0 h 3416320"/>
              <a:gd name="connsiteX1" fmla="*/ 6945014 w 6945014"/>
              <a:gd name="connsiteY1" fmla="*/ 0 h 3416320"/>
              <a:gd name="connsiteX2" fmla="*/ 6945014 w 6945014"/>
              <a:gd name="connsiteY2" fmla="*/ 3416320 h 3416320"/>
              <a:gd name="connsiteX3" fmla="*/ 0 w 6945014"/>
              <a:gd name="connsiteY3" fmla="*/ 3416320 h 3416320"/>
              <a:gd name="connsiteX4" fmla="*/ 0 w 6945014"/>
              <a:gd name="connsiteY4" fmla="*/ 0 h 341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5014" h="3416320" fill="none" extrusionOk="0">
                <a:moveTo>
                  <a:pt x="0" y="0"/>
                </a:moveTo>
                <a:cubicBezTo>
                  <a:pt x="3241811" y="5222"/>
                  <a:pt x="5622309" y="24918"/>
                  <a:pt x="6945014" y="0"/>
                </a:cubicBezTo>
                <a:cubicBezTo>
                  <a:pt x="6783769" y="1219428"/>
                  <a:pt x="6901254" y="2405311"/>
                  <a:pt x="6945014" y="3416320"/>
                </a:cubicBezTo>
                <a:cubicBezTo>
                  <a:pt x="3898433" y="3251559"/>
                  <a:pt x="1159578" y="3534470"/>
                  <a:pt x="0" y="3416320"/>
                </a:cubicBezTo>
                <a:cubicBezTo>
                  <a:pt x="-55725" y="3041098"/>
                  <a:pt x="17072" y="1237259"/>
                  <a:pt x="0" y="0"/>
                </a:cubicBezTo>
                <a:close/>
              </a:path>
              <a:path w="6945014" h="3416320" stroke="0" extrusionOk="0">
                <a:moveTo>
                  <a:pt x="0" y="0"/>
                </a:moveTo>
                <a:cubicBezTo>
                  <a:pt x="2116928" y="11849"/>
                  <a:pt x="3734197" y="-161459"/>
                  <a:pt x="6945014" y="0"/>
                </a:cubicBezTo>
                <a:cubicBezTo>
                  <a:pt x="6948144" y="1548882"/>
                  <a:pt x="6843838" y="2955689"/>
                  <a:pt x="6945014" y="3416320"/>
                </a:cubicBezTo>
                <a:cubicBezTo>
                  <a:pt x="3773858" y="3270460"/>
                  <a:pt x="2456226" y="3337996"/>
                  <a:pt x="0" y="3416320"/>
                </a:cubicBezTo>
                <a:cubicBezTo>
                  <a:pt x="74291" y="2504704"/>
                  <a:pt x="168006" y="1519919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súc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trâu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...;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ngỗng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cút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...;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tôm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BBE635-78EC-4E10-8E35-1EEFAC21EF13}"/>
              </a:ext>
            </a:extLst>
          </p:cNvPr>
          <p:cNvGrpSpPr/>
          <p:nvPr/>
        </p:nvGrpSpPr>
        <p:grpSpPr>
          <a:xfrm>
            <a:off x="-594104" y="1739285"/>
            <a:ext cx="5362575" cy="4868198"/>
            <a:chOff x="-594104" y="1739285"/>
            <a:chExt cx="5362575" cy="4868198"/>
          </a:xfrm>
        </p:grpSpPr>
        <p:pic>
          <p:nvPicPr>
            <p:cNvPr id="33" name="Picture 8" descr="https://i.pinimg.com/564x/3b/10/37/3b1037fde6f90055ff49d688133d9c45.jpg">
              <a:extLst>
                <a:ext uri="{FF2B5EF4-FFF2-40B4-BE49-F238E27FC236}">
                  <a16:creationId xmlns:a16="http://schemas.microsoft.com/office/drawing/2014/main" id="{82A69FCB-21C0-4BC4-B661-97F8BC4618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573" b="85762" l="9947" r="89876">
                          <a14:foregroundMark x1="35346" y1="62312" x2="45293" y2="70687"/>
                          <a14:foregroundMark x1="45293" y1="70687" x2="45293" y2="70687"/>
                          <a14:foregroundMark x1="45826" y1="60972" x2="53996" y2="67002"/>
                          <a14:foregroundMark x1="53996" y1="67002" x2="53996" y2="67002"/>
                          <a14:foregroundMark x1="43872" y1="79229" x2="46536" y2="830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18" b="13564"/>
            <a:stretch/>
          </p:blipFill>
          <p:spPr bwMode="auto">
            <a:xfrm>
              <a:off x="-594104" y="2574744"/>
              <a:ext cx="5362575" cy="4032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6113F20-7DA2-4E83-AED3-04B60F8BEC6C}"/>
                </a:ext>
              </a:extLst>
            </p:cNvPr>
            <p:cNvSpPr/>
            <p:nvPr/>
          </p:nvSpPr>
          <p:spPr>
            <a:xfrm>
              <a:off x="699424" y="1739285"/>
              <a:ext cx="21082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Chia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sẻ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816F47D-67A8-4FAB-A38A-A51E2106AC52}"/>
              </a:ext>
            </a:extLst>
          </p:cNvPr>
          <p:cNvSpPr/>
          <p:nvPr/>
        </p:nvSpPr>
        <p:spPr>
          <a:xfrm>
            <a:off x="3461254" y="1508832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88AC9A6-A9A9-435D-B4D0-D691D7CCED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376" y="0"/>
            <a:ext cx="2662952" cy="25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23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0E524C9-1451-4692-9696-6BED729AC4D2}"/>
              </a:ext>
            </a:extLst>
          </p:cNvPr>
          <p:cNvSpPr txBox="1"/>
          <p:nvPr/>
        </p:nvSpPr>
        <p:spPr>
          <a:xfrm>
            <a:off x="3267010" y="797560"/>
            <a:ext cx="8134126" cy="1938992"/>
          </a:xfrm>
          <a:custGeom>
            <a:avLst/>
            <a:gdLst>
              <a:gd name="connsiteX0" fmla="*/ 0 w 8134126"/>
              <a:gd name="connsiteY0" fmla="*/ 0 h 1938992"/>
              <a:gd name="connsiteX1" fmla="*/ 8134126 w 8134126"/>
              <a:gd name="connsiteY1" fmla="*/ 0 h 1938992"/>
              <a:gd name="connsiteX2" fmla="*/ 8134126 w 8134126"/>
              <a:gd name="connsiteY2" fmla="*/ 1938992 h 1938992"/>
              <a:gd name="connsiteX3" fmla="*/ 0 w 8134126"/>
              <a:gd name="connsiteY3" fmla="*/ 1938992 h 1938992"/>
              <a:gd name="connsiteX4" fmla="*/ 0 w 8134126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34126" h="1938992" fill="none" extrusionOk="0">
                <a:moveTo>
                  <a:pt x="0" y="0"/>
                </a:moveTo>
                <a:cubicBezTo>
                  <a:pt x="965652" y="5222"/>
                  <a:pt x="6314425" y="24918"/>
                  <a:pt x="8134126" y="0"/>
                </a:cubicBezTo>
                <a:cubicBezTo>
                  <a:pt x="7972881" y="738305"/>
                  <a:pt x="8090366" y="1407801"/>
                  <a:pt x="8134126" y="1938992"/>
                </a:cubicBezTo>
                <a:cubicBezTo>
                  <a:pt x="6359423" y="1774231"/>
                  <a:pt x="3915594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8134126" h="1938992" stroke="0" extrusionOk="0">
                <a:moveTo>
                  <a:pt x="0" y="0"/>
                </a:moveTo>
                <a:cubicBezTo>
                  <a:pt x="2600703" y="11849"/>
                  <a:pt x="4274589" y="-161459"/>
                  <a:pt x="8134126" y="0"/>
                </a:cubicBezTo>
                <a:cubicBezTo>
                  <a:pt x="8137256" y="920782"/>
                  <a:pt x="8032950" y="1107979"/>
                  <a:pt x="8134126" y="1938992"/>
                </a:cubicBezTo>
                <a:cubicBezTo>
                  <a:pt x="4846458" y="1793132"/>
                  <a:pt x="1917647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BBE635-78EC-4E10-8E35-1EEFAC21EF13}"/>
              </a:ext>
            </a:extLst>
          </p:cNvPr>
          <p:cNvGrpSpPr/>
          <p:nvPr/>
        </p:nvGrpSpPr>
        <p:grpSpPr>
          <a:xfrm>
            <a:off x="-594104" y="1739285"/>
            <a:ext cx="5362575" cy="4868198"/>
            <a:chOff x="-594104" y="1739285"/>
            <a:chExt cx="5362575" cy="4868198"/>
          </a:xfrm>
        </p:grpSpPr>
        <p:pic>
          <p:nvPicPr>
            <p:cNvPr id="33" name="Picture 8" descr="https://i.pinimg.com/564x/3b/10/37/3b1037fde6f90055ff49d688133d9c45.jpg">
              <a:extLst>
                <a:ext uri="{FF2B5EF4-FFF2-40B4-BE49-F238E27FC236}">
                  <a16:creationId xmlns:a16="http://schemas.microsoft.com/office/drawing/2014/main" id="{82A69FCB-21C0-4BC4-B661-97F8BC4618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573" b="85762" l="9947" r="89876">
                          <a14:foregroundMark x1="35346" y1="62312" x2="45293" y2="70687"/>
                          <a14:foregroundMark x1="45293" y1="70687" x2="45293" y2="70687"/>
                          <a14:foregroundMark x1="45826" y1="60972" x2="53996" y2="67002"/>
                          <a14:foregroundMark x1="53996" y1="67002" x2="53996" y2="67002"/>
                          <a14:foregroundMark x1="43872" y1="79229" x2="46536" y2="830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18" b="13564"/>
            <a:stretch/>
          </p:blipFill>
          <p:spPr bwMode="auto">
            <a:xfrm>
              <a:off x="-594104" y="2574744"/>
              <a:ext cx="5362575" cy="4032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6113F20-7DA2-4E83-AED3-04B60F8BEC6C}"/>
                </a:ext>
              </a:extLst>
            </p:cNvPr>
            <p:cNvSpPr/>
            <p:nvPr/>
          </p:nvSpPr>
          <p:spPr>
            <a:xfrm>
              <a:off x="699424" y="1739285"/>
              <a:ext cx="21082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Chia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sẻ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 descr="2,922 Aquaculture Illustrations &amp; Clip Art - iStock">
            <a:extLst>
              <a:ext uri="{FF2B5EF4-FFF2-40B4-BE49-F238E27FC236}">
                <a16:creationId xmlns:a16="http://schemas.microsoft.com/office/drawing/2014/main" id="{4FC320D6-7286-44A0-B917-DD584769A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67" y="3067113"/>
            <a:ext cx="58293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952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950" y="0"/>
            <a:ext cx="6858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78BB9F-1207-4495-89B8-3E6BDCF66C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9078" y="1342129"/>
            <a:ext cx="5541744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36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đi giữa biển vàng">
            <a:hlinkClick r:id="" action="ppaction://media"/>
            <a:extLst>
              <a:ext uri="{FF2B5EF4-FFF2-40B4-BE49-F238E27FC236}">
                <a16:creationId xmlns:a16="http://schemas.microsoft.com/office/drawing/2014/main" id="{42E48D30-023B-48FC-9FA2-99188779D1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825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21120" y="1389911"/>
            <a:ext cx="7467600" cy="23680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5BA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3. 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Thực hành nói một hoạt động sản xuất nông nghiệp cùng với một sản phẩm ở địa phương em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字魂95号-手刻宋" panose="00000500000000000000" pitchFamily="2" charset="-122"/>
              <a:ea typeface="字魂95号-手刻宋" panose="00000500000000000000" pitchFamily="2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97" y="284557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57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9511392" y="3428999"/>
            <a:ext cx="2488409" cy="3152223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219D9DA-A6F3-4B8E-BD46-689E2604AC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47155" y="3429000"/>
            <a:ext cx="5476217" cy="24638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8528E90-0171-43F6-A4CF-0F919AB9B10A}"/>
              </a:ext>
            </a:extLst>
          </p:cNvPr>
          <p:cNvGrpSpPr/>
          <p:nvPr/>
        </p:nvGrpSpPr>
        <p:grpSpPr>
          <a:xfrm>
            <a:off x="609600" y="530166"/>
            <a:ext cx="11472940" cy="1162582"/>
            <a:chOff x="609600" y="530166"/>
            <a:chExt cx="11472940" cy="1162582"/>
          </a:xfrm>
        </p:grpSpPr>
        <p:sp>
          <p:nvSpPr>
            <p:cNvPr id="26" name="任意多边形 14">
              <a:extLst>
                <a:ext uri="{FF2B5EF4-FFF2-40B4-BE49-F238E27FC236}">
                  <a16:creationId xmlns:a16="http://schemas.microsoft.com/office/drawing/2014/main" id="{1D2E9B1F-F739-4255-A09D-700AA2A69BB2}"/>
                </a:ext>
              </a:extLst>
            </p:cNvPr>
            <p:cNvSpPr/>
            <p:nvPr/>
          </p:nvSpPr>
          <p:spPr>
            <a:xfrm>
              <a:off x="609600" y="530166"/>
              <a:ext cx="11472940" cy="1162582"/>
            </a:xfrm>
            <a:custGeom>
              <a:avLst/>
              <a:gdLst>
                <a:gd name="connsiteX0" fmla="*/ 0 w 2906456"/>
                <a:gd name="connsiteY0" fmla="*/ 0 h 1162582"/>
                <a:gd name="connsiteX1" fmla="*/ 2325165 w 2906456"/>
                <a:gd name="connsiteY1" fmla="*/ 0 h 1162582"/>
                <a:gd name="connsiteX2" fmla="*/ 2906456 w 2906456"/>
                <a:gd name="connsiteY2" fmla="*/ 581291 h 1162582"/>
                <a:gd name="connsiteX3" fmla="*/ 2325165 w 2906456"/>
                <a:gd name="connsiteY3" fmla="*/ 1162582 h 1162582"/>
                <a:gd name="connsiteX4" fmla="*/ 0 w 2906456"/>
                <a:gd name="connsiteY4" fmla="*/ 1162582 h 1162582"/>
                <a:gd name="connsiteX5" fmla="*/ 581291 w 2906456"/>
                <a:gd name="connsiteY5" fmla="*/ 581291 h 1162582"/>
                <a:gd name="connsiteX6" fmla="*/ 0 w 2906456"/>
                <a:gd name="connsiteY6" fmla="*/ 0 h 1162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06456" h="1162582">
                  <a:moveTo>
                    <a:pt x="0" y="0"/>
                  </a:moveTo>
                  <a:lnTo>
                    <a:pt x="2325165" y="0"/>
                  </a:lnTo>
                  <a:lnTo>
                    <a:pt x="2906456" y="581291"/>
                  </a:lnTo>
                  <a:lnTo>
                    <a:pt x="2325165" y="1162582"/>
                  </a:lnTo>
                  <a:lnTo>
                    <a:pt x="0" y="1162582"/>
                  </a:lnTo>
                  <a:lnTo>
                    <a:pt x="581291" y="5812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A93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29297" tIns="16002" rIns="597293" bIns="16002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cs"/>
                  <a:sym typeface="思源黑体 CN Normal" panose="020B0400000000000000" pitchFamily="34" charset="-122"/>
                </a:rPr>
                <a:t>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62BC58B-0012-4493-9ABE-EE3C53E53634}"/>
                </a:ext>
              </a:extLst>
            </p:cNvPr>
            <p:cNvSpPr txBox="1"/>
            <p:nvPr/>
          </p:nvSpPr>
          <p:spPr>
            <a:xfrm>
              <a:off x="2722880" y="660400"/>
              <a:ext cx="832104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 hoạt động sản xuất nông nghiệp cùng với một sản phẩm ở địa phương em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C3AE0F8-2482-4892-A7FA-68B58E78860A}"/>
              </a:ext>
            </a:extLst>
          </p:cNvPr>
          <p:cNvGrpSpPr/>
          <p:nvPr/>
        </p:nvGrpSpPr>
        <p:grpSpPr>
          <a:xfrm>
            <a:off x="4828245" y="1795676"/>
            <a:ext cx="4661954" cy="1077219"/>
            <a:chOff x="7254516" y="2295855"/>
            <a:chExt cx="4720743" cy="897631"/>
          </a:xfrm>
        </p:grpSpPr>
        <p:sp>
          <p:nvSpPr>
            <p:cNvPr id="30" name="Freeform 48">
              <a:extLst>
                <a:ext uri="{FF2B5EF4-FFF2-40B4-BE49-F238E27FC236}">
                  <a16:creationId xmlns:a16="http://schemas.microsoft.com/office/drawing/2014/main" id="{D433DD46-78DA-43EE-8859-46431A359DDC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36号-正文宋楷" panose="02000000000000000000" pitchFamily="2" charset="-122"/>
              </a:endParaRPr>
            </a:p>
          </p:txBody>
        </p:sp>
        <p:sp>
          <p:nvSpPr>
            <p:cNvPr id="31" name="Freeform: Shape 18">
              <a:extLst>
                <a:ext uri="{FF2B5EF4-FFF2-40B4-BE49-F238E27FC236}">
                  <a16:creationId xmlns:a16="http://schemas.microsoft.com/office/drawing/2014/main" id="{046323D8-FA68-485D-BA4E-8F4085426851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D041014-7E87-4249-B7EB-B7B61378F344}"/>
                </a:ext>
              </a:extLst>
            </p:cNvPr>
            <p:cNvSpPr txBox="1"/>
            <p:nvPr/>
          </p:nvSpPr>
          <p:spPr>
            <a:xfrm>
              <a:off x="7912457" y="2295855"/>
              <a:ext cx="3986881" cy="897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xuất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diễn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ra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73938FF-50EE-461D-A95A-F1984C9EE1D0}"/>
              </a:ext>
            </a:extLst>
          </p:cNvPr>
          <p:cNvGrpSpPr/>
          <p:nvPr/>
        </p:nvGrpSpPr>
        <p:grpSpPr>
          <a:xfrm>
            <a:off x="4743791" y="3064894"/>
            <a:ext cx="4879277" cy="1113814"/>
            <a:chOff x="7228851" y="3429000"/>
            <a:chExt cx="4879277" cy="1113814"/>
          </a:xfrm>
        </p:grpSpPr>
        <p:sp>
          <p:nvSpPr>
            <p:cNvPr id="34" name="Freeform: Shape 19">
              <a:extLst>
                <a:ext uri="{FF2B5EF4-FFF2-40B4-BE49-F238E27FC236}">
                  <a16:creationId xmlns:a16="http://schemas.microsoft.com/office/drawing/2014/main" id="{9889F08C-C1BD-4E1F-9E99-142D43AAC323}"/>
                </a:ext>
              </a:extLst>
            </p:cNvPr>
            <p:cNvSpPr/>
            <p:nvPr/>
          </p:nvSpPr>
          <p:spPr>
            <a:xfrm>
              <a:off x="7812958" y="3452037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70A10EE-C693-4EBD-9700-2A0E16FC713D}"/>
                </a:ext>
              </a:extLst>
            </p:cNvPr>
            <p:cNvSpPr txBox="1"/>
            <p:nvPr/>
          </p:nvSpPr>
          <p:spPr>
            <a:xfrm>
              <a:off x="7905239" y="3465596"/>
              <a:ext cx="42028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nghiệp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36" name="Freeform 48">
              <a:extLst>
                <a:ext uri="{FF2B5EF4-FFF2-40B4-BE49-F238E27FC236}">
                  <a16:creationId xmlns:a16="http://schemas.microsoft.com/office/drawing/2014/main" id="{7C65F9CB-3A63-4CE1-8221-0EF7F7409601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28851" y="3429000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36号-正文宋楷" panose="02000000000000000000" pitchFamily="2" charset="-122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551360F-DDB0-4A79-AE3B-7E2892E30B49}"/>
              </a:ext>
            </a:extLst>
          </p:cNvPr>
          <p:cNvGrpSpPr/>
          <p:nvPr/>
        </p:nvGrpSpPr>
        <p:grpSpPr>
          <a:xfrm>
            <a:off x="4833507" y="4670067"/>
            <a:ext cx="4452733" cy="1216196"/>
            <a:chOff x="7226284" y="5069081"/>
            <a:chExt cx="4656692" cy="1117234"/>
          </a:xfrm>
        </p:grpSpPr>
        <p:sp>
          <p:nvSpPr>
            <p:cNvPr id="38" name="Freeform: Shape 21">
              <a:extLst>
                <a:ext uri="{FF2B5EF4-FFF2-40B4-BE49-F238E27FC236}">
                  <a16:creationId xmlns:a16="http://schemas.microsoft.com/office/drawing/2014/main" id="{D64E501F-7E4F-4BD3-B2BE-C00960D342F8}"/>
                </a:ext>
              </a:extLst>
            </p:cNvPr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0B7E7EC-C6E9-4D6E-AEA0-66589D800BE8}"/>
                </a:ext>
              </a:extLst>
            </p:cNvPr>
            <p:cNvSpPr txBox="1"/>
            <p:nvPr/>
          </p:nvSpPr>
          <p:spPr>
            <a:xfrm>
              <a:off x="7812957" y="5069081"/>
              <a:ext cx="3915621" cy="989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Đặc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sản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của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địa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phương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40" name="Freeform 48">
              <a:extLst>
                <a:ext uri="{FF2B5EF4-FFF2-40B4-BE49-F238E27FC236}">
                  <a16:creationId xmlns:a16="http://schemas.microsoft.com/office/drawing/2014/main" id="{93152671-28F0-4818-8E5F-3436C5C77722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36号-正文宋楷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3478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475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946833-25D4-4CAF-96A4-0FF83C5C52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3197515" y="73531"/>
            <a:ext cx="4886460" cy="3992290"/>
          </a:xfrm>
          <a:prstGeom prst="rect">
            <a:avLst/>
          </a:prstGeom>
        </p:spPr>
      </p:pic>
      <p:pic>
        <p:nvPicPr>
          <p:cNvPr id="8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AC1AD6DA-262D-418E-82B8-4F69DEF3B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158" y="3158871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B5D344-43C0-4251-AE43-14F6C26707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5029" y="1560616"/>
            <a:ext cx="4511431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7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6">
            <a:extLst>
              <a:ext uri="{FF2B5EF4-FFF2-40B4-BE49-F238E27FC236}">
                <a16:creationId xmlns:a16="http://schemas.microsoft.com/office/drawing/2014/main" id="{6774CF5E-1909-4810-8528-2E3EC9FA75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2772" y="2235200"/>
            <a:ext cx="3490739" cy="3490739"/>
          </a:xfrm>
          <a:prstGeom prst="rect">
            <a:avLst/>
          </a:prstGeom>
        </p:spPr>
      </p:pic>
      <p:sp>
        <p:nvSpPr>
          <p:cNvPr id="26" name="Rounded Rectangle 16">
            <a:extLst>
              <a:ext uri="{FF2B5EF4-FFF2-40B4-BE49-F238E27FC236}">
                <a16:creationId xmlns:a16="http://schemas.microsoft.com/office/drawing/2014/main" id="{912C4ABC-47D8-4794-8067-633BFFA843FE}"/>
              </a:ext>
            </a:extLst>
          </p:cNvPr>
          <p:cNvSpPr/>
          <p:nvPr/>
        </p:nvSpPr>
        <p:spPr>
          <a:xfrm>
            <a:off x="193040" y="1422400"/>
            <a:ext cx="8595360" cy="4663090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bảng thành 3 phần.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endParaRPr kumimoji="0" lang="en-US" sz="2800" b="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cô hô “Bắt đầu”. Các em trong nhóm sẽ lần lượt chạy lên bảng ghi 1 hoạt động sản xuất nông nghiệp và 1 sản phẩm của hoạt động sản xuất nông nghiệp đó ở địa phương em.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thời gian 3 phút, nhóm nào ghi được nhiều đáp án thì nhóm đó thắng cuộc.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4B84A44-80AB-4884-AED6-9E2894F3C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11" y="49495"/>
            <a:ext cx="10053835" cy="172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046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igit 180">
            <a:extLst>
              <a:ext uri="{FF2B5EF4-FFF2-40B4-BE49-F238E27FC236}">
                <a16:creationId xmlns:a16="http://schemas.microsoft.com/office/drawing/2014/main" id="{60B09ADE-346B-4729-B593-928DE63821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933" y="797442"/>
            <a:ext cx="429973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4FA72CF4-8EC0-4FF7-98F4-649DB997D0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748" y="2672080"/>
            <a:ext cx="4185920" cy="418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641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772160"/>
            <a:ext cx="12192000" cy="45923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9750" b="14223"/>
          <a:stretch/>
        </p:blipFill>
        <p:spPr>
          <a:xfrm>
            <a:off x="0" y="-447040"/>
            <a:ext cx="2468880" cy="58826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>
            <a:off x="8239760" y="-304800"/>
            <a:ext cx="3952240" cy="46228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71120" y="5283715"/>
            <a:ext cx="3637280" cy="1691603"/>
          </a:xfrm>
          <a:prstGeom prst="rect">
            <a:avLst/>
          </a:prstGeom>
        </p:spPr>
      </p:pic>
      <p:pic>
        <p:nvPicPr>
          <p:cNvPr id="31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1A0F9816-8AEA-4356-9871-76678AB1A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43" y="3352422"/>
            <a:ext cx="4385868" cy="350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1417C4D9-D936-CB6E-9A6F-63F3F274C7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995" y="497703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87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9750" b="14223"/>
          <a:stretch/>
        </p:blipFill>
        <p:spPr>
          <a:xfrm>
            <a:off x="0" y="-447040"/>
            <a:ext cx="2468880" cy="58826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>
            <a:off x="8239760" y="-304800"/>
            <a:ext cx="3952240" cy="46228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71120" y="5283715"/>
            <a:ext cx="3637280" cy="1691603"/>
          </a:xfrm>
          <a:prstGeom prst="rect">
            <a:avLst/>
          </a:prstGeom>
        </p:spPr>
      </p:pic>
      <p:pic>
        <p:nvPicPr>
          <p:cNvPr id="27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16E1ECDE-D09D-4269-99C9-46139030A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798" y="301829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1AD72D2-71E1-48B9-BD41-DC87E537D61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2291255" y="563019"/>
            <a:ext cx="7441324" cy="415767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87E9431-78AE-408D-846D-A1C50E8C74B6}"/>
              </a:ext>
            </a:extLst>
          </p:cNvPr>
          <p:cNvSpPr txBox="1"/>
          <p:nvPr/>
        </p:nvSpPr>
        <p:spPr>
          <a:xfrm>
            <a:off x="3241515" y="2006600"/>
            <a:ext cx="57089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Bài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hát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nói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về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lương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nào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ở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Việt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Nam? 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68DE2E8-3630-4F27-AF60-FCC11FEB93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368572" y="300942"/>
            <a:ext cx="9364007" cy="447692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37522E3-C119-4ADD-907F-0BEC172B3C6F}"/>
              </a:ext>
            </a:extLst>
          </p:cNvPr>
          <p:cNvSpPr txBox="1"/>
          <p:nvPr/>
        </p:nvSpPr>
        <p:spPr>
          <a:xfrm>
            <a:off x="1111170" y="1542950"/>
            <a:ext cx="77666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Ngoài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lúa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hãy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kể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tên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loại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lương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phẩm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mà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gia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đình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thường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dùng</a:t>
            </a:r>
            <a:endParaRPr lang="en-US" sz="40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8868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eate_a_3d_202509281000_vkk9i">
            <a:hlinkClick r:id="" action="ppaction://media"/>
            <a:extLst>
              <a:ext uri="{FF2B5EF4-FFF2-40B4-BE49-F238E27FC236}">
                <a16:creationId xmlns:a16="http://schemas.microsoft.com/office/drawing/2014/main" id="{7E04BA40-0EF6-6AC6-70C3-F4564EF3FA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924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523A57-A162-4B5F-BF9E-4400F1EE29D1}"/>
              </a:ext>
            </a:extLst>
          </p:cNvPr>
          <p:cNvSpPr/>
          <p:nvPr/>
        </p:nvSpPr>
        <p:spPr>
          <a:xfrm>
            <a:off x="1473199" y="812800"/>
            <a:ext cx="9450685" cy="5029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11">
            <a:extLst>
              <a:ext uri="{FF2B5EF4-FFF2-40B4-BE49-F238E27FC236}">
                <a16:creationId xmlns:a16="http://schemas.microsoft.com/office/drawing/2014/main" id="{E574ABC9-03F6-4164-AECC-2D2933EF73D9}"/>
              </a:ext>
            </a:extLst>
          </p:cNvPr>
          <p:cNvSpPr txBox="1"/>
          <p:nvPr/>
        </p:nvSpPr>
        <p:spPr>
          <a:xfrm>
            <a:off x="1196995" y="588062"/>
            <a:ext cx="10208047" cy="778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2800" dirty="0" err="1">
                <a:solidFill>
                  <a:srgbClr val="2A5474"/>
                </a:solidFill>
                <a:cs typeface="Pattaya" panose="00000500000000000000" pitchFamily="2" charset="-34"/>
              </a:rPr>
              <a:t>Thứ</a:t>
            </a:r>
            <a:r>
              <a:rPr lang="en-US" sz="2800" dirty="0">
                <a:solidFill>
                  <a:srgbClr val="2A5474"/>
                </a:solidFill>
                <a:cs typeface="Pattaya" panose="00000500000000000000" pitchFamily="2" charset="-34"/>
              </a:rPr>
              <a:t> ... </a:t>
            </a:r>
            <a:r>
              <a:rPr lang="en-US" sz="2800" dirty="0" err="1">
                <a:solidFill>
                  <a:srgbClr val="2A5474"/>
                </a:solidFill>
                <a:cs typeface="Pattaya" panose="00000500000000000000" pitchFamily="2" charset="-34"/>
              </a:rPr>
              <a:t>ngày</a:t>
            </a:r>
            <a:r>
              <a:rPr lang="en-US" sz="2800" dirty="0">
                <a:solidFill>
                  <a:srgbClr val="2A5474"/>
                </a:solidFill>
                <a:cs typeface="Pattaya" panose="00000500000000000000" pitchFamily="2" charset="-34"/>
              </a:rPr>
              <a:t> ... </a:t>
            </a:r>
            <a:r>
              <a:rPr lang="en-US" sz="2800" dirty="0" err="1">
                <a:solidFill>
                  <a:srgbClr val="2A5474"/>
                </a:solidFill>
                <a:cs typeface="Pattaya" panose="00000500000000000000" pitchFamily="2" charset="-34"/>
              </a:rPr>
              <a:t>tháng</a:t>
            </a:r>
            <a:r>
              <a:rPr lang="en-US" sz="2800" dirty="0">
                <a:solidFill>
                  <a:srgbClr val="2A5474"/>
                </a:solidFill>
                <a:cs typeface="Pattaya" panose="00000500000000000000" pitchFamily="2" charset="-34"/>
              </a:rPr>
              <a:t> ... </a:t>
            </a:r>
            <a:r>
              <a:rPr lang="en-US" sz="2800" dirty="0" err="1">
                <a:solidFill>
                  <a:srgbClr val="2A5474"/>
                </a:solidFill>
                <a:cs typeface="Pattaya" panose="00000500000000000000" pitchFamily="2" charset="-34"/>
              </a:rPr>
              <a:t>năm</a:t>
            </a:r>
            <a:r>
              <a:rPr lang="en-US" sz="2800" dirty="0">
                <a:solidFill>
                  <a:srgbClr val="2A5474"/>
                </a:solidFill>
                <a:cs typeface="Pattaya" panose="00000500000000000000" pitchFamily="2" charset="-34"/>
              </a:rPr>
              <a:t> ....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C5DC88-2FF7-4559-B20F-C6858C60B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1537" y="1951451"/>
            <a:ext cx="7541406" cy="963251"/>
          </a:xfrm>
          <a:prstGeom prst="rect">
            <a:avLst/>
          </a:prstGeom>
        </p:spPr>
      </p:pic>
      <p:pic>
        <p:nvPicPr>
          <p:cNvPr id="8" name="Picture 7" descr="Calendar&#10;&#10;Description automatically generated">
            <a:extLst>
              <a:ext uri="{FF2B5EF4-FFF2-40B4-BE49-F238E27FC236}">
                <a16:creationId xmlns:a16="http://schemas.microsoft.com/office/drawing/2014/main" id="{EA772CBB-0A44-452C-88BF-37B7B4EE9E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3797546"/>
            <a:ext cx="3664973" cy="36649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9E5A32-4F31-6DD0-E821-522CBDD604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6593" y="1408003"/>
            <a:ext cx="2983372" cy="7053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60CD10-0742-A25A-DF3A-532E133F9B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6040" y="2936433"/>
            <a:ext cx="8520627" cy="23315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054CD6-EC98-59CB-3123-7D2691D6E6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304" y="888099"/>
            <a:ext cx="1792379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051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950" y="0"/>
            <a:ext cx="6858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274A4C-0379-4B3F-9C6A-F9783541EA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6399" y="1256708"/>
            <a:ext cx="519424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466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21120" y="1389911"/>
            <a:ext cx="7467600" cy="23680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5BA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4000" b="1" dirty="0">
                <a:solidFill>
                  <a:srgbClr val="002060"/>
                </a:solidFill>
              </a:rPr>
              <a:t>1. Tìm hiểu tên một số hoạt động sản xuất nông nghiệp và sản phẩm của chúng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字魂95号-手刻宋" panose="00000500000000000000" pitchFamily="2" charset="-122"/>
              <a:ea typeface="字魂95号-手刻宋" panose="00000500000000000000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97" y="284557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DA444B8-A2CC-B747-6EDF-B944031536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5021" y="91607"/>
            <a:ext cx="1392980" cy="139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315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30EC5E3A-133A-4EF7-96B0-47DDC809D30E}"/>
              </a:ext>
            </a:extLst>
          </p:cNvPr>
          <p:cNvSpPr/>
          <p:nvPr/>
        </p:nvSpPr>
        <p:spPr>
          <a:xfrm>
            <a:off x="381000" y="108259"/>
            <a:ext cx="11430000" cy="10668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35AF5C-9EA0-495A-9D20-5135F8D0C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624" y="1175059"/>
            <a:ext cx="4238625" cy="3119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F92330-56FD-4C06-BAF7-D7CCC6556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800" y="1266959"/>
            <a:ext cx="3983355" cy="2936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9EDF75-72BA-4927-92CC-CA1CDDB15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720" y="4212726"/>
            <a:ext cx="4113529" cy="26608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108983-6724-440B-BE7E-6EFE5A7B8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8720" y="4091825"/>
            <a:ext cx="3861435" cy="270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688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EB4839-33FF-4201-A0B1-89B9CDAE3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977" y="371475"/>
            <a:ext cx="4238625" cy="3105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452CE3-CCE6-4628-BE6B-89B4A3BCE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602" y="371475"/>
            <a:ext cx="4076700" cy="316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9C810B-0D28-4692-A510-13F4C4214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977" y="3429000"/>
            <a:ext cx="4210050" cy="3152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7E0606-E0C1-4042-942B-36FF701A0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0277" y="3476625"/>
            <a:ext cx="4143375" cy="31432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8C032CC-24AB-429F-A49E-0D24BC8365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2869" y="4079073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69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522</Words>
  <Application>Microsoft Office PowerPoint</Application>
  <PresentationFormat>Widescreen</PresentationFormat>
  <Paragraphs>68</Paragraphs>
  <Slides>26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等线</vt:lpstr>
      <vt:lpstr>微软雅黑</vt:lpstr>
      <vt:lpstr>宋体</vt:lpstr>
      <vt:lpstr>Arial</vt:lpstr>
      <vt:lpstr>Calibri</vt:lpstr>
      <vt:lpstr>Calibri Light</vt:lpstr>
      <vt:lpstr>Cambria</vt:lpstr>
      <vt:lpstr>Georgia</vt:lpstr>
      <vt:lpstr>Pattaya</vt:lpstr>
      <vt:lpstr>字魂36号-正文宋楷</vt:lpstr>
      <vt:lpstr>字魂95号-手刻宋</vt:lpstr>
      <vt:lpstr>思源黑体 CN Normal</vt:lpstr>
      <vt:lpstr>Office 主题</vt:lpstr>
      <vt:lpstr>1_Office 主题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72</cp:revision>
  <dcterms:created xsi:type="dcterms:W3CDTF">2022-07-29T03:02:53Z</dcterms:created>
  <dcterms:modified xsi:type="dcterms:W3CDTF">2026-06-01T04:02:41Z</dcterms:modified>
</cp:coreProperties>
</file>